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4" r:id="rId10"/>
    <p:sldId id="265" r:id="rId11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53" autoAdjust="0"/>
    <p:restoredTop sz="94660"/>
  </p:normalViewPr>
  <p:slideViewPr>
    <p:cSldViewPr snapToGrid="0">
      <p:cViewPr varScale="1">
        <p:scale>
          <a:sx n="69" d="100"/>
          <a:sy n="69" d="100"/>
        </p:scale>
        <p:origin x="25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84517-B2AE-4C14-95B4-03E3015D176A}" type="datetimeFigureOut">
              <a:rPr lang="sl-SI" smtClean="0"/>
              <a:t>8.9.2015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57ADB-D9BB-4334-852E-AA295F44955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01685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84517-B2AE-4C14-95B4-03E3015D176A}" type="datetimeFigureOut">
              <a:rPr lang="sl-SI" smtClean="0"/>
              <a:t>8.9.2015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57ADB-D9BB-4334-852E-AA295F44955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85797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84517-B2AE-4C14-95B4-03E3015D176A}" type="datetimeFigureOut">
              <a:rPr lang="sl-SI" smtClean="0"/>
              <a:t>8.9.2015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57ADB-D9BB-4334-852E-AA295F44955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78682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84517-B2AE-4C14-95B4-03E3015D176A}" type="datetimeFigureOut">
              <a:rPr lang="sl-SI" smtClean="0"/>
              <a:t>8.9.2015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57ADB-D9BB-4334-852E-AA295F44955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5542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84517-B2AE-4C14-95B4-03E3015D176A}" type="datetimeFigureOut">
              <a:rPr lang="sl-SI" smtClean="0"/>
              <a:t>8.9.2015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57ADB-D9BB-4334-852E-AA295F44955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95166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84517-B2AE-4C14-95B4-03E3015D176A}" type="datetimeFigureOut">
              <a:rPr lang="sl-SI" smtClean="0"/>
              <a:t>8.9.2015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57ADB-D9BB-4334-852E-AA295F44955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510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84517-B2AE-4C14-95B4-03E3015D176A}" type="datetimeFigureOut">
              <a:rPr lang="sl-SI" smtClean="0"/>
              <a:t>8.9.2015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57ADB-D9BB-4334-852E-AA295F44955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4901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84517-B2AE-4C14-95B4-03E3015D176A}" type="datetimeFigureOut">
              <a:rPr lang="sl-SI" smtClean="0"/>
              <a:t>8.9.2015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57ADB-D9BB-4334-852E-AA295F44955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78632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84517-B2AE-4C14-95B4-03E3015D176A}" type="datetimeFigureOut">
              <a:rPr lang="sl-SI" smtClean="0"/>
              <a:t>8.9.2015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57ADB-D9BB-4334-852E-AA295F44955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71253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84517-B2AE-4C14-95B4-03E3015D176A}" type="datetimeFigureOut">
              <a:rPr lang="sl-SI" smtClean="0"/>
              <a:t>8.9.2015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57ADB-D9BB-4334-852E-AA295F44955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53960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84517-B2AE-4C14-95B4-03E3015D176A}" type="datetimeFigureOut">
              <a:rPr lang="sl-SI" smtClean="0"/>
              <a:t>8.9.2015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57ADB-D9BB-4334-852E-AA295F44955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84029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84517-B2AE-4C14-95B4-03E3015D176A}" type="datetimeFigureOut">
              <a:rPr lang="sl-SI" smtClean="0"/>
              <a:t>8.9.2015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57ADB-D9BB-4334-852E-AA295F44955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24281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277454"/>
            <a:ext cx="9303834" cy="3226613"/>
          </a:xfrm>
        </p:spPr>
        <p:txBody>
          <a:bodyPr>
            <a:normAutofit/>
          </a:bodyPr>
          <a:lstStyle/>
          <a:p>
            <a:r>
              <a:rPr lang="sl-SI" sz="3600" dirty="0" smtClean="0">
                <a:latin typeface="Comic Sans MS" panose="030F0702030302020204" pitchFamily="66" charset="0"/>
              </a:rPr>
              <a:t/>
            </a:r>
            <a:br>
              <a:rPr lang="sl-SI" sz="3600" dirty="0" smtClean="0">
                <a:latin typeface="Comic Sans MS" panose="030F0702030302020204" pitchFamily="66" charset="0"/>
              </a:rPr>
            </a:br>
            <a:r>
              <a:rPr lang="sl-SI" sz="3600" dirty="0" smtClean="0">
                <a:latin typeface="Comic Sans MS" panose="030F0702030302020204" pitchFamily="66" charset="0"/>
              </a:rPr>
              <a:t>ANGLEŠČINA OD 1. DO 5.RAZREDA OŠ</a:t>
            </a:r>
            <a:br>
              <a:rPr lang="sl-SI" sz="3600" dirty="0" smtClean="0">
                <a:latin typeface="Comic Sans MS" panose="030F0702030302020204" pitchFamily="66" charset="0"/>
              </a:rPr>
            </a:br>
            <a:r>
              <a:rPr lang="sl-SI" sz="1600" dirty="0" smtClean="0">
                <a:latin typeface="Comic Sans MS" panose="030F0702030302020204" pitchFamily="66" charset="0"/>
              </a:rPr>
              <a:t>PREDSTAVITEV ZA STARŠE</a:t>
            </a:r>
            <a:endParaRPr lang="sl-SI" sz="3600" dirty="0">
              <a:latin typeface="Comic Sans MS" panose="030F0702030302020204" pitchFamily="66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13189"/>
            <a:ext cx="9144000" cy="2798762"/>
          </a:xfrm>
        </p:spPr>
        <p:txBody>
          <a:bodyPr>
            <a:normAutofit/>
          </a:bodyPr>
          <a:lstStyle/>
          <a:p>
            <a:endParaRPr lang="sl-SI" dirty="0" smtClean="0"/>
          </a:p>
          <a:p>
            <a:endParaRPr lang="sl-SI" dirty="0" smtClean="0"/>
          </a:p>
          <a:p>
            <a:r>
              <a:rPr lang="sl-SI" dirty="0" smtClean="0"/>
              <a:t>Jolanda Regouc</a:t>
            </a:r>
          </a:p>
          <a:p>
            <a:r>
              <a:rPr lang="sl-SI" dirty="0" smtClean="0"/>
              <a:t>2015/16</a:t>
            </a: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351" y="440407"/>
            <a:ext cx="2689098" cy="2971865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3376" y="5394946"/>
            <a:ext cx="1550019" cy="1463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7028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l-SI" sz="7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HAPPY END!</a:t>
            </a:r>
            <a:r>
              <a:rPr lang="sl-SI" dirty="0" smtClean="0">
                <a:latin typeface="Comic Sans MS" panose="030F0702030302020204" pitchFamily="66" charset="0"/>
              </a:rPr>
              <a:t/>
            </a:r>
            <a:br>
              <a:rPr lang="sl-SI" dirty="0" smtClean="0">
                <a:latin typeface="Comic Sans MS" panose="030F0702030302020204" pitchFamily="66" charset="0"/>
              </a:rPr>
            </a:br>
            <a:endParaRPr lang="sl-SI" dirty="0">
              <a:latin typeface="Comic Sans MS" panose="030F0702030302020204" pitchFamily="66" charset="0"/>
            </a:endParaRPr>
          </a:p>
        </p:txBody>
      </p:sp>
      <p:sp>
        <p:nvSpPr>
          <p:cNvPr id="5" name="Označba mesta vsebine 4"/>
          <p:cNvSpPr>
            <a:spLocks noGrp="1"/>
          </p:cNvSpPr>
          <p:nvPr>
            <p:ph idx="1"/>
          </p:nvPr>
        </p:nvSpPr>
        <p:spPr>
          <a:solidFill>
            <a:srgbClr val="99FF33"/>
          </a:solidFill>
          <a:ln>
            <a:solidFill>
              <a:schemeClr val="accent5"/>
            </a:solidFill>
          </a:ln>
        </p:spPr>
        <p:txBody>
          <a:bodyPr/>
          <a:lstStyle/>
          <a:p>
            <a:pPr algn="ctr"/>
            <a:r>
              <a:rPr lang="sl-SI" dirty="0" smtClean="0">
                <a:latin typeface="Comic Sans MS" panose="030F0702030302020204" pitchFamily="66" charset="0"/>
              </a:rPr>
              <a:t>Učiteljica sem 24 ur na dan!</a:t>
            </a:r>
          </a:p>
          <a:p>
            <a:pPr marL="0" indent="0" algn="ctr">
              <a:buNone/>
            </a:pPr>
            <a:endParaRPr lang="sl-SI" dirty="0" smtClean="0">
              <a:latin typeface="Comic Sans MS" panose="030F0702030302020204" pitchFamily="66" charset="0"/>
            </a:endParaRPr>
          </a:p>
          <a:p>
            <a:pPr algn="ctr"/>
            <a:r>
              <a:rPr lang="sl-SI" dirty="0" smtClean="0">
                <a:latin typeface="Comic Sans MS" panose="030F0702030302020204" pitchFamily="66" charset="0"/>
              </a:rPr>
              <a:t>Moji podatki:</a:t>
            </a:r>
          </a:p>
          <a:p>
            <a:pPr algn="ctr"/>
            <a:r>
              <a:rPr lang="sl-SI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JOLANDA REGOUC</a:t>
            </a:r>
          </a:p>
          <a:p>
            <a:pPr algn="ctr"/>
            <a:r>
              <a:rPr lang="sl-SI" dirty="0" smtClean="0">
                <a:latin typeface="Comic Sans MS" panose="030F0702030302020204" pitchFamily="66" charset="0"/>
              </a:rPr>
              <a:t>Tel.: 041 839 027</a:t>
            </a:r>
          </a:p>
          <a:p>
            <a:pPr algn="ctr"/>
            <a:r>
              <a:rPr lang="sl-SI" dirty="0" smtClean="0">
                <a:latin typeface="Comic Sans MS" panose="030F0702030302020204" pitchFamily="66" charset="0"/>
              </a:rPr>
              <a:t>E-naslov: </a:t>
            </a:r>
            <a:r>
              <a:rPr lang="sl-SI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jolanda.regouc.bracic@os-sencur.si</a:t>
            </a:r>
            <a:endParaRPr lang="sl-SI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770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900424" cy="928416"/>
          </a:xfrm>
        </p:spPr>
        <p:txBody>
          <a:bodyPr>
            <a:normAutofit fontScale="90000"/>
          </a:bodyPr>
          <a:lstStyle/>
          <a:p>
            <a:pPr algn="ctr"/>
            <a:r>
              <a:rPr lang="sl-SI" dirty="0" smtClean="0">
                <a:latin typeface="Comic Sans MS" panose="030F0702030302020204" pitchFamily="66" charset="0"/>
              </a:rPr>
              <a:t> </a:t>
            </a:r>
            <a:br>
              <a:rPr lang="sl-SI" dirty="0" smtClean="0">
                <a:latin typeface="Comic Sans MS" panose="030F0702030302020204" pitchFamily="66" charset="0"/>
              </a:rPr>
            </a:br>
            <a:r>
              <a:rPr lang="sl-SI" dirty="0" smtClean="0">
                <a:latin typeface="Comic Sans MS" panose="030F0702030302020204" pitchFamily="66" charset="0"/>
              </a:rPr>
              <a:t>1. VEČČUTNO  </a:t>
            </a:r>
            <a:br>
              <a:rPr lang="sl-SI" dirty="0" smtClean="0">
                <a:latin typeface="Comic Sans MS" panose="030F0702030302020204" pitchFamily="66" charset="0"/>
              </a:rPr>
            </a:br>
            <a:r>
              <a:rPr lang="sl-SI" dirty="0" smtClean="0">
                <a:latin typeface="Comic Sans MS" panose="030F0702030302020204" pitchFamily="66" charset="0"/>
              </a:rPr>
              <a:t>MULTISENZORNO UČENJE</a:t>
            </a:r>
            <a:endParaRPr lang="sl-SI" dirty="0">
              <a:latin typeface="Comic Sans MS" panose="030F0702030302020204" pitchFamily="66" charset="0"/>
            </a:endParaRPr>
          </a:p>
        </p:txBody>
      </p:sp>
      <p:sp>
        <p:nvSpPr>
          <p:cNvPr id="5" name="Označba mesta vsebin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sl-SI" dirty="0" smtClean="0"/>
          </a:p>
          <a:p>
            <a:pPr algn="ctr"/>
            <a:r>
              <a:rPr lang="sl-SI" sz="3200" dirty="0" smtClean="0"/>
              <a:t>Podpira pomnjenje, avtomatizacijo</a:t>
            </a:r>
          </a:p>
          <a:p>
            <a:pPr algn="ctr"/>
            <a:r>
              <a:rPr lang="sl-SI" sz="3200" dirty="0" smtClean="0"/>
              <a:t>Omogoča vključevanje lastnih močnih področij</a:t>
            </a:r>
          </a:p>
          <a:p>
            <a:pPr algn="ctr"/>
            <a:r>
              <a:rPr lang="sl-SI" sz="3200" dirty="0" smtClean="0"/>
              <a:t>Poudarek na kinestetičnem/taktilnem učenju</a:t>
            </a:r>
          </a:p>
          <a:p>
            <a:pPr algn="ctr"/>
            <a:r>
              <a:rPr lang="sl-SI" sz="3200" dirty="0" smtClean="0"/>
              <a:t>Pouk je situacijsko naravnan (smo v učilnici, v gozdu, na igrišču, v trgovini, pri zdravniku, v knjižnici…)</a:t>
            </a:r>
          </a:p>
          <a:p>
            <a:pPr marL="0" indent="0" algn="ctr">
              <a:buNone/>
            </a:pPr>
            <a:endParaRPr lang="sl-SI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9798" y="4939990"/>
            <a:ext cx="1492404" cy="1769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519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lika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1932" y="4614747"/>
            <a:ext cx="1951463" cy="1951463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l-SI" dirty="0" smtClean="0">
                <a:latin typeface="Comic Sans MS" panose="030F0702030302020204" pitchFamily="66" charset="0"/>
              </a:rPr>
              <a:t>2. POSNEMANJE IN PONAVLJANJE</a:t>
            </a:r>
            <a:br>
              <a:rPr lang="sl-SI" dirty="0" smtClean="0">
                <a:latin typeface="Comic Sans MS" panose="030F0702030302020204" pitchFamily="66" charset="0"/>
              </a:rPr>
            </a:br>
            <a:r>
              <a:rPr lang="sl-SI" dirty="0" smtClean="0">
                <a:latin typeface="Comic Sans MS" panose="030F0702030302020204" pitchFamily="66" charset="0"/>
              </a:rPr>
              <a:t>sta temeljni metodi </a:t>
            </a:r>
            <a:br>
              <a:rPr lang="sl-SI" dirty="0" smtClean="0">
                <a:latin typeface="Comic Sans MS" panose="030F0702030302020204" pitchFamily="66" charset="0"/>
              </a:rPr>
            </a:br>
            <a:r>
              <a:rPr lang="sl-SI" dirty="0" smtClean="0">
                <a:latin typeface="Comic Sans MS" panose="030F0702030302020204" pitchFamily="66" charset="0"/>
              </a:rPr>
              <a:t> </a:t>
            </a:r>
            <a:endParaRPr lang="sl-SI" dirty="0">
              <a:latin typeface="Comic Sans MS" panose="030F0702030302020204" pitchFamily="66" charset="0"/>
            </a:endParaRPr>
          </a:p>
        </p:txBody>
      </p:sp>
      <p:sp>
        <p:nvSpPr>
          <p:cNvPr id="7" name="Označba mesta vsebine 6"/>
          <p:cNvSpPr>
            <a:spLocks noGrp="1"/>
          </p:cNvSpPr>
          <p:nvPr>
            <p:ph idx="1"/>
          </p:nvPr>
        </p:nvSpPr>
        <p:spPr>
          <a:xfrm>
            <a:off x="358698" y="1690688"/>
            <a:ext cx="10515600" cy="4999232"/>
          </a:xfrm>
        </p:spPr>
        <p:txBody>
          <a:bodyPr/>
          <a:lstStyle/>
          <a:p>
            <a:pPr algn="ctr"/>
            <a:r>
              <a:rPr lang="sl-SI" dirty="0" smtClean="0"/>
              <a:t>Postopnost</a:t>
            </a:r>
          </a:p>
          <a:p>
            <a:pPr algn="ctr"/>
            <a:r>
              <a:rPr lang="sl-SI" dirty="0" smtClean="0"/>
              <a:t>Sistematičnost</a:t>
            </a:r>
          </a:p>
          <a:p>
            <a:pPr algn="ctr"/>
            <a:r>
              <a:rPr lang="sl-SI" dirty="0" smtClean="0"/>
              <a:t>Angleškega jezika se učimo kot maternega, naravno</a:t>
            </a:r>
          </a:p>
          <a:p>
            <a:pPr algn="ctr"/>
            <a:r>
              <a:rPr lang="sl-SI" dirty="0" smtClean="0"/>
              <a:t>Učitelji (starši) smo vzor</a:t>
            </a:r>
          </a:p>
          <a:p>
            <a:pPr algn="ctr"/>
            <a:r>
              <a:rPr lang="sl-SI" dirty="0" smtClean="0"/>
              <a:t>Učna ura kot gledališka predstava, učenci so hkrati občinstvo in igralci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575504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l-SI" dirty="0">
                <a:latin typeface="Comic Sans MS" panose="030F0702030302020204" pitchFamily="66" charset="0"/>
              </a:rPr>
              <a:t>3</a:t>
            </a:r>
            <a:r>
              <a:rPr lang="sl-SI" dirty="0" smtClean="0">
                <a:latin typeface="Comic Sans MS" panose="030F0702030302020204" pitchFamily="66" charset="0"/>
              </a:rPr>
              <a:t>.</a:t>
            </a:r>
            <a:r>
              <a:rPr lang="sl-SI" sz="4900" dirty="0">
                <a:latin typeface="Comic Sans MS" panose="030F0702030302020204" pitchFamily="66" charset="0"/>
              </a:rPr>
              <a:t/>
            </a:r>
            <a:br>
              <a:rPr lang="sl-SI" sz="4900" dirty="0">
                <a:latin typeface="Comic Sans MS" panose="030F0702030302020204" pitchFamily="66" charset="0"/>
              </a:rPr>
            </a:br>
            <a:r>
              <a:rPr lang="sl-SI" sz="4900" dirty="0" smtClean="0">
                <a:latin typeface="Comic Sans MS" panose="030F0702030302020204" pitchFamily="66" charset="0"/>
              </a:rPr>
              <a:t>CELOSTNOST</a:t>
            </a:r>
            <a:endParaRPr lang="sl-SI" sz="4900" dirty="0">
              <a:latin typeface="Comic Sans MS" panose="030F0702030302020204" pitchFamily="66" charset="0"/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4486274"/>
          </a:xfrm>
        </p:spPr>
        <p:txBody>
          <a:bodyPr/>
          <a:lstStyle/>
          <a:p>
            <a:pPr algn="ctr"/>
            <a:r>
              <a:rPr lang="sl-SI" dirty="0" smtClean="0"/>
              <a:t>0 – 2 let, eksplozija v razvoju otroških možganov</a:t>
            </a:r>
          </a:p>
          <a:p>
            <a:pPr algn="ctr"/>
            <a:r>
              <a:rPr lang="sl-SI" dirty="0" smtClean="0"/>
              <a:t>Svet je za otroka zaključena </a:t>
            </a:r>
            <a:r>
              <a:rPr lang="sl-SI" dirty="0" smtClean="0"/>
              <a:t>celota</a:t>
            </a:r>
          </a:p>
          <a:p>
            <a:pPr algn="ctr"/>
            <a:r>
              <a:rPr lang="sl-SI" dirty="0" smtClean="0"/>
              <a:t>Najbolj primeren čas za učenje tujih jezikov je od 6.leta dalje</a:t>
            </a:r>
            <a:endParaRPr lang="sl-SI" dirty="0" smtClean="0"/>
          </a:p>
          <a:p>
            <a:pPr algn="ctr"/>
            <a:endParaRPr lang="sl-SI" dirty="0" smtClean="0"/>
          </a:p>
          <a:p>
            <a:pPr algn="ctr"/>
            <a:endParaRPr lang="sl-SI" dirty="0" smtClean="0"/>
          </a:p>
          <a:p>
            <a:pPr algn="ctr"/>
            <a:endParaRPr lang="sl-SI" dirty="0" smtClean="0"/>
          </a:p>
          <a:p>
            <a:pPr algn="ctr"/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7872" y="3389971"/>
            <a:ext cx="5587348" cy="3122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462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l-SI" dirty="0">
                <a:latin typeface="Comic Sans MS" panose="030F0702030302020204" pitchFamily="66" charset="0"/>
              </a:rPr>
              <a:t>4</a:t>
            </a:r>
            <a:r>
              <a:rPr lang="sl-SI" dirty="0" smtClean="0">
                <a:latin typeface="Comic Sans MS" panose="030F0702030302020204" pitchFamily="66" charset="0"/>
              </a:rPr>
              <a:t>.</a:t>
            </a:r>
            <a:r>
              <a:rPr lang="sl-SI" dirty="0" smtClean="0">
                <a:latin typeface="Comic Sans MS" panose="030F0702030302020204" pitchFamily="66" charset="0"/>
              </a:rPr>
              <a:t/>
            </a:r>
            <a:br>
              <a:rPr lang="sl-SI" dirty="0" smtClean="0">
                <a:latin typeface="Comic Sans MS" panose="030F0702030302020204" pitchFamily="66" charset="0"/>
              </a:rPr>
            </a:br>
            <a:r>
              <a:rPr lang="sl-SI" sz="4900" dirty="0">
                <a:latin typeface="Comic Sans MS" panose="030F0702030302020204" pitchFamily="66" charset="0"/>
              </a:rPr>
              <a:t/>
            </a:r>
            <a:br>
              <a:rPr lang="sl-SI" sz="4900" dirty="0">
                <a:latin typeface="Comic Sans MS" panose="030F0702030302020204" pitchFamily="66" charset="0"/>
              </a:rPr>
            </a:br>
            <a:r>
              <a:rPr lang="sl-SI" sz="4900" dirty="0" smtClean="0">
                <a:latin typeface="Comic Sans MS" panose="030F0702030302020204" pitchFamily="66" charset="0"/>
              </a:rPr>
              <a:t>EMOCIONALNI IZZIV/NABOJ</a:t>
            </a:r>
            <a:endParaRPr lang="sl-SI" sz="4900" dirty="0">
              <a:latin typeface="Comic Sans MS" panose="030F0702030302020204" pitchFamily="66" charset="0"/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2062975"/>
            <a:ext cx="10515600" cy="4113987"/>
          </a:xfrm>
        </p:spPr>
        <p:txBody>
          <a:bodyPr/>
          <a:lstStyle/>
          <a:p>
            <a:pPr algn="ctr"/>
            <a:r>
              <a:rPr lang="sl-SI" dirty="0" smtClean="0"/>
              <a:t>kot lepilo (novo znanje se vtisne globoko v zavest in v „srce“)</a:t>
            </a:r>
          </a:p>
          <a:p>
            <a:pPr algn="ctr"/>
            <a:r>
              <a:rPr lang="sl-SI" dirty="0" smtClean="0"/>
              <a:t>Temeljni otrokovi potrebi: varnost in sprejetost-ljubljenost</a:t>
            </a:r>
          </a:p>
          <a:p>
            <a:pPr algn="ctr"/>
            <a:r>
              <a:rPr lang="sl-SI" dirty="0" smtClean="0"/>
              <a:t>Moram pridobiti otrokovo in vaše zaupanje, dragi starši</a:t>
            </a:r>
          </a:p>
          <a:p>
            <a:pPr algn="ctr"/>
            <a:r>
              <a:rPr lang="sl-SI" dirty="0" smtClean="0"/>
              <a:t>Delitev odgovornosti</a:t>
            </a:r>
          </a:p>
          <a:p>
            <a:pPr algn="ctr"/>
            <a:endParaRPr lang="sl-SI" dirty="0" smtClean="0"/>
          </a:p>
          <a:p>
            <a:pPr algn="ctr"/>
            <a:endParaRPr lang="sl-SI" dirty="0" smtClean="0"/>
          </a:p>
          <a:p>
            <a:pPr algn="ctr"/>
            <a:endParaRPr lang="sl-SI" dirty="0" smtClean="0"/>
          </a:p>
          <a:p>
            <a:pPr algn="ctr"/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9541" y="4059044"/>
            <a:ext cx="6367346" cy="2497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564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l-SI" dirty="0">
                <a:latin typeface="Comic Sans MS" panose="030F0702030302020204" pitchFamily="66" charset="0"/>
              </a:rPr>
              <a:t>5</a:t>
            </a:r>
            <a:r>
              <a:rPr lang="sl-SI" dirty="0" smtClean="0">
                <a:latin typeface="Comic Sans MS" panose="030F0702030302020204" pitchFamily="66" charset="0"/>
              </a:rPr>
              <a:t>.</a:t>
            </a:r>
            <a:r>
              <a:rPr lang="sl-SI" dirty="0" smtClean="0">
                <a:latin typeface="Comic Sans MS" panose="030F0702030302020204" pitchFamily="66" charset="0"/>
              </a:rPr>
              <a:t/>
            </a:r>
            <a:br>
              <a:rPr lang="sl-SI" dirty="0" smtClean="0">
                <a:latin typeface="Comic Sans MS" panose="030F0702030302020204" pitchFamily="66" charset="0"/>
              </a:rPr>
            </a:br>
            <a:r>
              <a:rPr lang="sl-SI" dirty="0">
                <a:latin typeface="Comic Sans MS" panose="030F0702030302020204" pitchFamily="66" charset="0"/>
              </a:rPr>
              <a:t/>
            </a:r>
            <a:br>
              <a:rPr lang="sl-SI" dirty="0">
                <a:latin typeface="Comic Sans MS" panose="030F0702030302020204" pitchFamily="66" charset="0"/>
              </a:rPr>
            </a:br>
            <a:r>
              <a:rPr lang="sl-SI" sz="4900" dirty="0" smtClean="0">
                <a:latin typeface="Comic Sans MS" panose="030F0702030302020204" pitchFamily="66" charset="0"/>
              </a:rPr>
              <a:t>KOGNITIVNI IZZIV</a:t>
            </a:r>
            <a:endParaRPr lang="sl-SI" sz="4900" dirty="0">
              <a:latin typeface="Comic Sans MS" panose="030F0702030302020204" pitchFamily="66" charset="0"/>
            </a:endParaRPr>
          </a:p>
        </p:txBody>
      </p:sp>
      <p:sp>
        <p:nvSpPr>
          <p:cNvPr id="8" name="Označba mesta vsebine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dirty="0" smtClean="0"/>
          </a:p>
          <a:p>
            <a:pPr algn="ctr"/>
            <a:r>
              <a:rPr lang="sl-SI" dirty="0" smtClean="0"/>
              <a:t>Poimenovanje ni v ospredju</a:t>
            </a:r>
          </a:p>
          <a:p>
            <a:pPr algn="ctr"/>
            <a:r>
              <a:rPr lang="sl-SI" dirty="0" smtClean="0"/>
              <a:t>Tiha doba eno </a:t>
            </a:r>
            <a:r>
              <a:rPr lang="sl-SI" dirty="0" smtClean="0"/>
              <a:t>leto</a:t>
            </a:r>
          </a:p>
          <a:p>
            <a:pPr algn="ctr"/>
            <a:r>
              <a:rPr lang="sl-SI" dirty="0" smtClean="0"/>
              <a:t>Spodbujam tveganje („na napakah se učimo“)</a:t>
            </a:r>
          </a:p>
          <a:p>
            <a:pPr algn="ctr"/>
            <a:r>
              <a:rPr lang="sl-SI" dirty="0" smtClean="0"/>
              <a:t>S pestrostjo nalog in dejavnosti se izognemo dolgočasju</a:t>
            </a:r>
          </a:p>
          <a:p>
            <a:pPr algn="ctr"/>
            <a:endParaRPr lang="sl-SI" dirty="0" smtClean="0"/>
          </a:p>
          <a:p>
            <a:pPr algn="ctr"/>
            <a:r>
              <a:rPr lang="sl-SI" dirty="0" smtClean="0"/>
              <a:t>Pestrost </a:t>
            </a:r>
          </a:p>
          <a:p>
            <a:pPr algn="ctr"/>
            <a:endParaRPr lang="sl-SI" dirty="0" smtClean="0"/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9991" y="4534995"/>
            <a:ext cx="2352908" cy="2244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951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l-SI" dirty="0">
                <a:latin typeface="Comic Sans MS" panose="030F0702030302020204" pitchFamily="66" charset="0"/>
              </a:rPr>
              <a:t>6</a:t>
            </a:r>
            <a:r>
              <a:rPr lang="sl-SI" dirty="0" smtClean="0">
                <a:latin typeface="Comic Sans MS" panose="030F0702030302020204" pitchFamily="66" charset="0"/>
              </a:rPr>
              <a:t>.</a:t>
            </a:r>
            <a:r>
              <a:rPr lang="sl-SI" dirty="0" smtClean="0">
                <a:latin typeface="Comic Sans MS" panose="030F0702030302020204" pitchFamily="66" charset="0"/>
              </a:rPr>
              <a:t/>
            </a:r>
            <a:br>
              <a:rPr lang="sl-SI" dirty="0" smtClean="0">
                <a:latin typeface="Comic Sans MS" panose="030F0702030302020204" pitchFamily="66" charset="0"/>
              </a:rPr>
            </a:br>
            <a:r>
              <a:rPr lang="sl-SI" dirty="0">
                <a:latin typeface="Comic Sans MS" panose="030F0702030302020204" pitchFamily="66" charset="0"/>
              </a:rPr>
              <a:t/>
            </a:r>
            <a:br>
              <a:rPr lang="sl-SI" dirty="0">
                <a:latin typeface="Comic Sans MS" panose="030F0702030302020204" pitchFamily="66" charset="0"/>
              </a:rPr>
            </a:br>
            <a:r>
              <a:rPr lang="sl-SI" dirty="0" smtClean="0">
                <a:latin typeface="Comic Sans MS" panose="030F0702030302020204" pitchFamily="66" charset="0"/>
              </a:rPr>
              <a:t>VEČDIMENZIONALNOST</a:t>
            </a:r>
            <a:endParaRPr lang="sl-SI" dirty="0">
              <a:latin typeface="Comic Sans MS" panose="030F0702030302020204" pitchFamily="66" charset="0"/>
            </a:endParaRPr>
          </a:p>
        </p:txBody>
      </p:sp>
      <p:sp>
        <p:nvSpPr>
          <p:cNvPr id="5" name="Označba mesta vsebin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sl-SI" dirty="0" smtClean="0"/>
          </a:p>
          <a:p>
            <a:pPr algn="ctr"/>
            <a:r>
              <a:rPr lang="sl-SI" dirty="0" smtClean="0"/>
              <a:t>Vsebine</a:t>
            </a:r>
          </a:p>
          <a:p>
            <a:pPr algn="ctr"/>
            <a:r>
              <a:rPr lang="sl-SI" dirty="0" smtClean="0"/>
              <a:t>Jeziki</a:t>
            </a:r>
          </a:p>
          <a:p>
            <a:pPr algn="ctr"/>
            <a:r>
              <a:rPr lang="sl-SI" dirty="0" smtClean="0"/>
              <a:t>Kultura</a:t>
            </a:r>
          </a:p>
          <a:p>
            <a:pPr algn="ctr"/>
            <a:r>
              <a:rPr lang="sl-SI" dirty="0" smtClean="0"/>
              <a:t>Pot v večjezičnost</a:t>
            </a:r>
          </a:p>
          <a:p>
            <a:pPr marL="0" indent="0" algn="ctr">
              <a:buNone/>
            </a:pPr>
            <a:endParaRPr lang="sl-SI" dirty="0" smtClean="0"/>
          </a:p>
          <a:p>
            <a:pPr algn="ctr"/>
            <a:endParaRPr lang="sl-SI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2293" y="4489139"/>
            <a:ext cx="2146146" cy="2146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3282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760141" y="36512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sl-SI" dirty="0">
                <a:latin typeface="Comic Sans MS" panose="030F0702030302020204" pitchFamily="66" charset="0"/>
              </a:rPr>
              <a:t>7</a:t>
            </a:r>
            <a:r>
              <a:rPr lang="sl-SI" dirty="0" smtClean="0">
                <a:latin typeface="Comic Sans MS" panose="030F0702030302020204" pitchFamily="66" charset="0"/>
              </a:rPr>
              <a:t>.</a:t>
            </a:r>
            <a:r>
              <a:rPr lang="sl-SI" dirty="0" smtClean="0">
                <a:latin typeface="Comic Sans MS" panose="030F0702030302020204" pitchFamily="66" charset="0"/>
              </a:rPr>
              <a:t/>
            </a:r>
            <a:br>
              <a:rPr lang="sl-SI" dirty="0" smtClean="0">
                <a:latin typeface="Comic Sans MS" panose="030F0702030302020204" pitchFamily="66" charset="0"/>
              </a:rPr>
            </a:br>
            <a:r>
              <a:rPr lang="sl-SI" dirty="0" smtClean="0">
                <a:latin typeface="Comic Sans MS" panose="030F0702030302020204" pitchFamily="66" charset="0"/>
              </a:rPr>
              <a:t/>
            </a:r>
            <a:br>
              <a:rPr lang="sl-SI" dirty="0" smtClean="0">
                <a:latin typeface="Comic Sans MS" panose="030F0702030302020204" pitchFamily="66" charset="0"/>
              </a:rPr>
            </a:br>
            <a:r>
              <a:rPr lang="sl-SI" dirty="0" smtClean="0">
                <a:latin typeface="Comic Sans MS" panose="030F0702030302020204" pitchFamily="66" charset="0"/>
              </a:rPr>
              <a:t>ODPRTOST</a:t>
            </a:r>
            <a:endParaRPr lang="sl-SI" dirty="0">
              <a:latin typeface="Comic Sans MS" panose="030F0702030302020204" pitchFamily="66" charset="0"/>
            </a:endParaRPr>
          </a:p>
        </p:txBody>
      </p:sp>
      <p:sp>
        <p:nvSpPr>
          <p:cNvPr id="5" name="Označba mesta vsebin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dirty="0" smtClean="0"/>
          </a:p>
          <a:p>
            <a:pPr algn="ctr"/>
            <a:r>
              <a:rPr lang="sl-SI" dirty="0" smtClean="0"/>
              <a:t>UN ima zgolj 3 splošne in 12 specifičnih ciljev za 70 ur </a:t>
            </a:r>
            <a:r>
              <a:rPr lang="sl-SI" dirty="0" smtClean="0"/>
              <a:t>pouka</a:t>
            </a:r>
          </a:p>
          <a:p>
            <a:pPr algn="ctr"/>
            <a:r>
              <a:rPr lang="sl-SI" dirty="0" smtClean="0"/>
              <a:t>Avtonomen učitelj</a:t>
            </a:r>
          </a:p>
          <a:p>
            <a:pPr algn="ctr"/>
            <a:endParaRPr lang="sl-SI" dirty="0" smtClean="0"/>
          </a:p>
          <a:p>
            <a:pPr algn="ctr"/>
            <a:endParaRPr lang="sl-SI" dirty="0"/>
          </a:p>
        </p:txBody>
      </p:sp>
      <p:sp>
        <p:nvSpPr>
          <p:cNvPr id="6" name="AutoShape 2" descr="Rezultat iskanja slik za zemlja pleš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2494" y="3550038"/>
            <a:ext cx="3852071" cy="2761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2329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>
            <a:normAutofit fontScale="90000"/>
          </a:bodyPr>
          <a:lstStyle/>
          <a:p>
            <a:pPr algn="ctr"/>
            <a:r>
              <a:rPr lang="sl-SI" dirty="0" smtClean="0">
                <a:latin typeface="Comic Sans MS" panose="030F0702030302020204" pitchFamily="66" charset="0"/>
              </a:rPr>
              <a:t/>
            </a:r>
            <a:br>
              <a:rPr lang="sl-SI" dirty="0" smtClean="0">
                <a:latin typeface="Comic Sans MS" panose="030F0702030302020204" pitchFamily="66" charset="0"/>
              </a:rPr>
            </a:br>
            <a:r>
              <a:rPr lang="sl-SI" dirty="0">
                <a:latin typeface="Comic Sans MS" panose="030F0702030302020204" pitchFamily="66" charset="0"/>
              </a:rPr>
              <a:t/>
            </a:r>
            <a:br>
              <a:rPr lang="sl-SI" dirty="0">
                <a:latin typeface="Comic Sans MS" panose="030F0702030302020204" pitchFamily="66" charset="0"/>
              </a:rPr>
            </a:br>
            <a:r>
              <a:rPr lang="sl-SI" dirty="0">
                <a:latin typeface="Comic Sans MS" panose="030F0702030302020204" pitchFamily="66" charset="0"/>
              </a:rPr>
              <a:t>8</a:t>
            </a:r>
            <a:r>
              <a:rPr lang="sl-SI" dirty="0" smtClean="0">
                <a:latin typeface="Comic Sans MS" panose="030F0702030302020204" pitchFamily="66" charset="0"/>
              </a:rPr>
              <a:t>. </a:t>
            </a:r>
            <a:r>
              <a:rPr lang="sl-SI" dirty="0" smtClean="0">
                <a:latin typeface="Comic Sans MS" panose="030F0702030302020204" pitchFamily="66" charset="0"/>
              </a:rPr>
              <a:t>INTERDISCIPLINARNOST</a:t>
            </a:r>
            <a:br>
              <a:rPr lang="sl-SI" dirty="0" smtClean="0">
                <a:latin typeface="Comic Sans MS" panose="030F0702030302020204" pitchFamily="66" charset="0"/>
              </a:rPr>
            </a:br>
            <a:r>
              <a:rPr lang="sl-SI" dirty="0">
                <a:latin typeface="Comic Sans MS" panose="030F0702030302020204" pitchFamily="66" charset="0"/>
              </a:rPr>
              <a:t/>
            </a:r>
            <a:br>
              <a:rPr lang="sl-SI" dirty="0">
                <a:latin typeface="Comic Sans MS" panose="030F0702030302020204" pitchFamily="66" charset="0"/>
              </a:rPr>
            </a:br>
            <a:endParaRPr lang="sl-SI" dirty="0">
              <a:latin typeface="Comic Sans MS" panose="030F0702030302020204" pitchFamily="66" charset="0"/>
            </a:endParaRPr>
          </a:p>
        </p:txBody>
      </p:sp>
      <p:graphicFrame>
        <p:nvGraphicFramePr>
          <p:cNvPr id="5" name="Označba mesta vsebin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8079044"/>
              </p:ext>
            </p:extLst>
          </p:nvPr>
        </p:nvGraphicFramePr>
        <p:xfrm>
          <a:off x="838200" y="1170877"/>
          <a:ext cx="10515600" cy="2825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/>
                <a:gridCol w="5257800"/>
              </a:tblGrid>
              <a:tr h="847362">
                <a:tc>
                  <a:txBody>
                    <a:bodyPr/>
                    <a:lstStyle/>
                    <a:p>
                      <a:r>
                        <a:rPr lang="sl-SI" b="1" dirty="0" smtClean="0"/>
                        <a:t>SLO:</a:t>
                      </a:r>
                      <a:r>
                        <a:rPr lang="sl-SI" b="1" baseline="0" dirty="0" smtClean="0"/>
                        <a:t> </a:t>
                      </a:r>
                      <a:r>
                        <a:rPr lang="sl-SI" baseline="0" dirty="0" smtClean="0"/>
                        <a:t>črke, besede, dialogi</a:t>
                      </a:r>
                      <a:r>
                        <a:rPr lang="sl-SI" dirty="0" smtClean="0"/>
                        <a:t>,</a:t>
                      </a:r>
                      <a:r>
                        <a:rPr lang="sl-SI" baseline="0" dirty="0" smtClean="0"/>
                        <a:t> poslušanje, slikanice,</a:t>
                      </a:r>
                    </a:p>
                    <a:p>
                      <a:r>
                        <a:rPr lang="sl-SI" baseline="0" dirty="0" smtClean="0"/>
                        <a:t>         pripovedovanje, zgodbe, dramatizacije…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b="0" dirty="0" smtClean="0"/>
                        <a:t>MAT:</a:t>
                      </a:r>
                      <a:r>
                        <a:rPr lang="sl-SI" b="0" baseline="0" dirty="0" smtClean="0"/>
                        <a:t> </a:t>
                      </a:r>
                      <a:r>
                        <a:rPr lang="sl-SI" dirty="0" smtClean="0"/>
                        <a:t>števila, štetje, sklepanje, logika,   </a:t>
                      </a:r>
                    </a:p>
                    <a:p>
                      <a:r>
                        <a:rPr lang="sl-SI" baseline="0" dirty="0" smtClean="0"/>
                        <a:t>           seštevanje, odštevanje, prikazi…</a:t>
                      </a:r>
                      <a:endParaRPr lang="sl-SI" dirty="0"/>
                    </a:p>
                  </a:txBody>
                  <a:tcPr/>
                </a:tc>
              </a:tr>
              <a:tr h="847362">
                <a:tc>
                  <a:txBody>
                    <a:bodyPr/>
                    <a:lstStyle/>
                    <a:p>
                      <a:r>
                        <a:rPr lang="sl-SI" b="1" dirty="0" smtClean="0"/>
                        <a:t>GUM: </a:t>
                      </a:r>
                      <a:r>
                        <a:rPr lang="sl-SI" dirty="0" smtClean="0"/>
                        <a:t>ritem, melodija, pesmice, izštevanke,</a:t>
                      </a:r>
                      <a:r>
                        <a:rPr lang="sl-SI" baseline="0" dirty="0" smtClean="0"/>
                        <a:t> ples,</a:t>
                      </a:r>
                    </a:p>
                    <a:p>
                      <a:r>
                        <a:rPr lang="sl-SI" baseline="0" dirty="0" smtClean="0"/>
                        <a:t>            spremljava z različnimi inštrumenti…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b="1" dirty="0" smtClean="0"/>
                        <a:t>ŠPORT: </a:t>
                      </a:r>
                      <a:r>
                        <a:rPr lang="sl-SI" dirty="0" smtClean="0"/>
                        <a:t>sprehod v naravi, primarno gibanje, teki, </a:t>
                      </a:r>
                    </a:p>
                    <a:p>
                      <a:r>
                        <a:rPr lang="sl-SI" dirty="0" smtClean="0"/>
                        <a:t>             skoki, obrati,</a:t>
                      </a:r>
                      <a:r>
                        <a:rPr lang="sl-SI" baseline="0" dirty="0" smtClean="0"/>
                        <a:t> koordinacija, moč, hitrost…</a:t>
                      </a:r>
                      <a:endParaRPr lang="sl-SI" dirty="0"/>
                    </a:p>
                  </a:txBody>
                  <a:tcPr/>
                </a:tc>
              </a:tr>
              <a:tr h="490932">
                <a:tc>
                  <a:txBody>
                    <a:bodyPr/>
                    <a:lstStyle/>
                    <a:p>
                      <a:r>
                        <a:rPr lang="sl-SI" b="1" dirty="0" smtClean="0"/>
                        <a:t>LUM</a:t>
                      </a:r>
                      <a:r>
                        <a:rPr lang="sl-SI" dirty="0" smtClean="0"/>
                        <a:t>: skiciranje,</a:t>
                      </a:r>
                      <a:r>
                        <a:rPr lang="sl-SI" baseline="0" dirty="0" smtClean="0"/>
                        <a:t> risanje, slikanje, kolaži, plakati,</a:t>
                      </a:r>
                    </a:p>
                    <a:p>
                      <a:r>
                        <a:rPr lang="sl-SI" baseline="0" dirty="0" smtClean="0"/>
                        <a:t>           stripi, grafiti, lutke…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b="1" dirty="0" smtClean="0"/>
                        <a:t>SPO: </a:t>
                      </a:r>
                      <a:r>
                        <a:rPr lang="sl-SI" dirty="0" smtClean="0"/>
                        <a:t>jaz, moj</a:t>
                      </a:r>
                      <a:r>
                        <a:rPr lang="sl-SI" baseline="0" dirty="0" smtClean="0"/>
                        <a:t>a družina, moj dom, moji prijatelji,</a:t>
                      </a:r>
                    </a:p>
                    <a:p>
                      <a:r>
                        <a:rPr lang="sl-SI" baseline="0" dirty="0" smtClean="0"/>
                        <a:t>        šola, učilnica, šolske potrebščine, živali, igrače…</a:t>
                      </a:r>
                      <a:endParaRPr lang="sl-SI" dirty="0"/>
                    </a:p>
                  </a:txBody>
                  <a:tcPr/>
                </a:tc>
              </a:tr>
              <a:tr h="490932">
                <a:tc>
                  <a:txBody>
                    <a:bodyPr/>
                    <a:lstStyle/>
                    <a:p>
                      <a:pPr algn="ctr"/>
                      <a:r>
                        <a:rPr lang="sl-SI" b="1" dirty="0" smtClean="0"/>
                        <a:t>DIDAKTIČNE IGRE</a:t>
                      </a:r>
                      <a:endParaRPr lang="sl-SI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dirty="0" smtClean="0"/>
                        <a:t>GIBANJE</a:t>
                      </a:r>
                      <a:endParaRPr lang="sl-SI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Slika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6605" y="4019021"/>
            <a:ext cx="2951767" cy="276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138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336</Words>
  <Application>Microsoft Office PowerPoint</Application>
  <PresentationFormat>Širokozaslonsko</PresentationFormat>
  <Paragraphs>70</Paragraphs>
  <Slides>10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Comic Sans MS</vt:lpstr>
      <vt:lpstr>Officeova tema</vt:lpstr>
      <vt:lpstr> ANGLEŠČINA OD 1. DO 5.RAZREDA OŠ PREDSTAVITEV ZA STARŠE</vt:lpstr>
      <vt:lpstr>  1. VEČČUTNO   MULTISENZORNO UČENJE</vt:lpstr>
      <vt:lpstr>2. POSNEMANJE IN PONAVLJANJE sta temeljni metodi   </vt:lpstr>
      <vt:lpstr>3. CELOSTNOST</vt:lpstr>
      <vt:lpstr>4.  EMOCIONALNI IZZIV/NABOJ</vt:lpstr>
      <vt:lpstr>5.  KOGNITIVNI IZZIV</vt:lpstr>
      <vt:lpstr>6.  VEČDIMENZIONALNOST</vt:lpstr>
      <vt:lpstr>7.  ODPRTOST</vt:lpstr>
      <vt:lpstr>  8. INTERDISCIPLINARNOST  </vt:lpstr>
      <vt:lpstr>HAPPY END!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Jolanda</dc:creator>
  <cp:lastModifiedBy>Jolanda</cp:lastModifiedBy>
  <cp:revision>23</cp:revision>
  <dcterms:created xsi:type="dcterms:W3CDTF">2015-09-05T16:44:03Z</dcterms:created>
  <dcterms:modified xsi:type="dcterms:W3CDTF">2015-09-08T12:46:06Z</dcterms:modified>
</cp:coreProperties>
</file>