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399FF"/>
    <a:srgbClr val="00FFFF"/>
    <a:srgbClr val="D296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88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07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5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38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0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2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20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0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15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9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0373-8DF6-485A-8F9A-37F8CBCE6348}" type="datetimeFigureOut">
              <a:rPr lang="sl-SI" smtClean="0"/>
              <a:t>15.6.2015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DB6F-174D-48A0-8320-33E1EF9D29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840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>
                <a:latin typeface="Comic Sans MS" panose="030F0702030302020204" pitchFamily="66" charset="0"/>
              </a:rPr>
              <a:t>MANJ JE VEČ</a:t>
            </a:r>
            <a:endParaRPr lang="sl-SI" b="1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 smtClean="0">
                <a:latin typeface="Comic Sans MS" panose="030F0702030302020204" pitchFamily="66" charset="0"/>
              </a:rPr>
              <a:t>Jolanda Regouc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Maj, 2015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14313"/>
            <a:ext cx="3428264" cy="31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>
                <a:latin typeface="Comic Sans MS" panose="030F0702030302020204" pitchFamily="66" charset="0"/>
              </a:rPr>
              <a:t>MANJ UČITELJEV V RAZREDU, </a:t>
            </a:r>
            <a:r>
              <a:rPr lang="sl-SI" sz="3600" dirty="0" smtClean="0">
                <a:latin typeface="Comic Sans MS" panose="030F0702030302020204" pitchFamily="66" charset="0"/>
              </a:rPr>
              <a:t/>
            </a:r>
            <a:br>
              <a:rPr lang="sl-SI" sz="3600" dirty="0" smtClean="0">
                <a:latin typeface="Comic Sans MS" panose="030F0702030302020204" pitchFamily="66" charset="0"/>
              </a:rPr>
            </a:br>
            <a:r>
              <a:rPr lang="sl-SI" sz="3600" dirty="0" smtClean="0">
                <a:latin typeface="Comic Sans MS" panose="030F0702030302020204" pitchFamily="66" charset="0"/>
              </a:rPr>
              <a:t>MANJ UČNIH PREDMETOV, MANJ …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400" dirty="0">
                <a:latin typeface="Comic Sans MS" panose="030F0702030302020204" pitchFamily="66" charset="0"/>
              </a:rPr>
              <a:t>Po mnogih osnovnih šolah razpada organizacija razrednega pouka</a:t>
            </a:r>
            <a:r>
              <a:rPr lang="sl-SI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sz="2400" dirty="0" smtClean="0">
                <a:latin typeface="Comic Sans MS" panose="030F0702030302020204" pitchFamily="66" charset="0"/>
              </a:rPr>
              <a:t> 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2858407"/>
            <a:ext cx="3842657" cy="38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1. MANJ FORMALNEGA ŠOLANJA = VEČ IZBIRE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i="1" dirty="0" err="1" smtClean="0"/>
              <a:t>Less</a:t>
            </a:r>
            <a:r>
              <a:rPr lang="sl-SI" b="1" i="1" dirty="0" smtClean="0"/>
              <a:t> formal </a:t>
            </a:r>
            <a:r>
              <a:rPr lang="sl-SI" b="1" i="1" dirty="0" err="1" smtClean="0"/>
              <a:t>schooling</a:t>
            </a:r>
            <a:r>
              <a:rPr lang="sl-SI" b="1" i="1" dirty="0" smtClean="0"/>
              <a:t> = more </a:t>
            </a:r>
            <a:r>
              <a:rPr lang="sl-SI" b="1" i="1" dirty="0" err="1" smtClean="0"/>
              <a:t>options</a:t>
            </a:r>
            <a:endParaRPr lang="sl-SI" b="1" i="1" dirty="0" smtClean="0"/>
          </a:p>
          <a:p>
            <a:pPr marL="0" indent="0" algn="ctr">
              <a:buNone/>
            </a:pPr>
            <a:endParaRPr lang="sl-SI" i="1" dirty="0"/>
          </a:p>
          <a:p>
            <a:pPr marL="0" indent="0" algn="ctr">
              <a:buNone/>
            </a:pPr>
            <a:r>
              <a:rPr lang="sl-SI" i="1" dirty="0" smtClean="0"/>
              <a:t> </a:t>
            </a:r>
          </a:p>
          <a:p>
            <a:pPr marL="0" indent="0" algn="ctr">
              <a:buNone/>
            </a:pPr>
            <a:r>
              <a:rPr lang="sl-SI" sz="4800" b="1" i="1" dirty="0" smtClean="0"/>
              <a:t>Zakaj je šolanje na Finskem med najbolj učinkovitimi na svetu?</a:t>
            </a:r>
            <a:endParaRPr lang="sl-SI" sz="4800" b="1" i="1" dirty="0"/>
          </a:p>
        </p:txBody>
      </p:sp>
    </p:spTree>
    <p:extLst>
      <p:ext uri="{BB962C8B-B14F-4D97-AF65-F5344CB8AC3E}">
        <p14:creationId xmlns:p14="http://schemas.microsoft.com/office/powerpoint/2010/main" val="4780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2. MANJ ČASA V ŠOLI = VEČ POČITKA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i="1" dirty="0" err="1" smtClean="0"/>
              <a:t>Less</a:t>
            </a:r>
            <a:r>
              <a:rPr lang="sl-SI" b="1" i="1" dirty="0" smtClean="0"/>
              <a:t> time in </a:t>
            </a:r>
            <a:r>
              <a:rPr lang="sl-SI" b="1" i="1" dirty="0" err="1" smtClean="0"/>
              <a:t>school</a:t>
            </a:r>
            <a:r>
              <a:rPr lang="sl-SI" b="1" i="1" dirty="0" smtClean="0"/>
              <a:t> = more </a:t>
            </a:r>
            <a:r>
              <a:rPr lang="sl-SI" b="1" i="1" dirty="0" err="1" smtClean="0"/>
              <a:t>rest</a:t>
            </a:r>
            <a:endParaRPr lang="sl-SI" b="1" i="1" dirty="0"/>
          </a:p>
        </p:txBody>
      </p:sp>
    </p:spTree>
    <p:extLst>
      <p:ext uri="{BB962C8B-B14F-4D97-AF65-F5344CB8AC3E}">
        <p14:creationId xmlns:p14="http://schemas.microsoft.com/office/powerpoint/2010/main" val="22692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3. MANJ UR Z NAVODILI = VEČ ČASA ZA NAČRTOVANJE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</a:t>
            </a:r>
            <a:r>
              <a:rPr lang="sl-SI" b="1" dirty="0" err="1" smtClean="0"/>
              <a:t>Fewer</a:t>
            </a:r>
            <a:r>
              <a:rPr lang="sl-SI" b="1" dirty="0" smtClean="0"/>
              <a:t> </a:t>
            </a:r>
            <a:r>
              <a:rPr lang="sl-SI" b="1" dirty="0" err="1" smtClean="0"/>
              <a:t>instructions</a:t>
            </a:r>
            <a:r>
              <a:rPr lang="sl-SI" b="1" dirty="0" smtClean="0"/>
              <a:t> </a:t>
            </a:r>
            <a:r>
              <a:rPr lang="sl-SI" b="1" dirty="0" err="1" smtClean="0"/>
              <a:t>hours</a:t>
            </a:r>
            <a:r>
              <a:rPr lang="sl-SI" b="1" dirty="0" smtClean="0"/>
              <a:t> = more </a:t>
            </a:r>
            <a:r>
              <a:rPr lang="sl-SI" b="1" dirty="0" err="1" smtClean="0"/>
              <a:t>planning</a:t>
            </a:r>
            <a:r>
              <a:rPr lang="sl-SI" b="1" dirty="0" smtClean="0"/>
              <a:t> time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5833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4. MANJ UČITELJEV = VEČ DOSLEDNOSTI </a:t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3200" dirty="0" smtClean="0">
                <a:latin typeface="Comic Sans MS" panose="030F0702030302020204" pitchFamily="66" charset="0"/>
              </a:rPr>
              <a:t>                                      IN   PREDANOSTI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 err="1" smtClean="0"/>
              <a:t>Fewer</a:t>
            </a:r>
            <a:r>
              <a:rPr lang="sl-SI" b="1" dirty="0" smtClean="0"/>
              <a:t> </a:t>
            </a:r>
            <a:r>
              <a:rPr lang="sl-SI" b="1" dirty="0" err="1" smtClean="0"/>
              <a:t>teachers</a:t>
            </a:r>
            <a:r>
              <a:rPr lang="sl-SI" b="1" dirty="0" smtClean="0"/>
              <a:t> = more </a:t>
            </a:r>
            <a:r>
              <a:rPr lang="sl-SI" b="1" dirty="0" err="1" smtClean="0"/>
              <a:t>consistency</a:t>
            </a:r>
            <a:r>
              <a:rPr lang="sl-SI" b="1" dirty="0" smtClean="0"/>
              <a:t> </a:t>
            </a:r>
            <a:r>
              <a:rPr lang="sl-SI" b="1" dirty="0" err="1" smtClean="0"/>
              <a:t>and</a:t>
            </a:r>
            <a:r>
              <a:rPr lang="sl-SI" b="1" dirty="0" smtClean="0"/>
              <a:t> </a:t>
            </a:r>
            <a:r>
              <a:rPr lang="sl-SI" b="1" dirty="0" err="1" smtClean="0"/>
              <a:t>care</a:t>
            </a:r>
            <a:endParaRPr lang="sl-SI" b="1" dirty="0" smtClean="0"/>
          </a:p>
          <a:p>
            <a:pPr marL="0" indent="0" algn="ctr">
              <a:buNone/>
            </a:pPr>
            <a:endParaRPr lang="sl-SI" dirty="0"/>
          </a:p>
          <a:p>
            <a:pPr algn="ctr"/>
            <a:endParaRPr lang="sl-SI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2000" dirty="0" err="1" smtClean="0">
                <a:latin typeface="Comic Sans MS" panose="030F0702030302020204" pitchFamily="66" charset="0"/>
              </a:rPr>
              <a:t>Elementary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students</a:t>
            </a:r>
            <a:r>
              <a:rPr lang="sl-SI" sz="2000" dirty="0" smtClean="0">
                <a:latin typeface="Comic Sans MS" panose="030F0702030302020204" pitchFamily="66" charset="0"/>
              </a:rPr>
              <a:t> in </a:t>
            </a:r>
            <a:r>
              <a:rPr lang="sl-SI" sz="2000" dirty="0" err="1" smtClean="0">
                <a:latin typeface="Comic Sans MS" panose="030F0702030302020204" pitchFamily="66" charset="0"/>
              </a:rPr>
              <a:t>Finland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have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the</a:t>
            </a:r>
            <a:r>
              <a:rPr lang="sl-SI" sz="2000" dirty="0" smtClean="0">
                <a:latin typeface="Comic Sans MS" panose="030F0702030302020204" pitchFamily="66" charset="0"/>
              </a:rPr>
              <a:t> same </a:t>
            </a:r>
            <a:r>
              <a:rPr lang="sl-SI" sz="2000" dirty="0" err="1" smtClean="0">
                <a:latin typeface="Comic Sans MS" panose="030F0702030302020204" pitchFamily="66" charset="0"/>
              </a:rPr>
              <a:t>teacher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for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the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first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six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years</a:t>
            </a:r>
            <a:r>
              <a:rPr lang="sl-SI" sz="2000" dirty="0" smtClean="0">
                <a:latin typeface="Comic Sans MS" panose="030F0702030302020204" pitchFamily="66" charset="0"/>
              </a:rPr>
              <a:t>. </a:t>
            </a:r>
            <a:br>
              <a:rPr lang="sl-SI" sz="2000" dirty="0" smtClean="0">
                <a:latin typeface="Comic Sans MS" panose="030F0702030302020204" pitchFamily="66" charset="0"/>
              </a:rPr>
            </a:br>
            <a:r>
              <a:rPr lang="sl-SI" sz="2000" dirty="0" smtClean="0">
                <a:latin typeface="Comic Sans MS" panose="030F0702030302020204" pitchFamily="66" charset="0"/>
              </a:rPr>
              <a:t>      </a:t>
            </a:r>
            <a:r>
              <a:rPr lang="sl-SI" sz="2000" dirty="0" err="1" smtClean="0">
                <a:latin typeface="Comic Sans MS" panose="030F0702030302020204" pitchFamily="66" charset="0"/>
              </a:rPr>
              <a:t>That</a:t>
            </a:r>
            <a:r>
              <a:rPr lang="sl-SI" sz="2000" dirty="0" smtClean="0">
                <a:latin typeface="Comic Sans MS" panose="030F0702030302020204" pitchFamily="66" charset="0"/>
              </a:rPr>
              <a:t> is </a:t>
            </a:r>
            <a:r>
              <a:rPr lang="sl-SI" sz="2000" dirty="0" err="1" smtClean="0">
                <a:latin typeface="Comic Sans MS" panose="030F0702030302020204" pitchFamily="66" charset="0"/>
              </a:rPr>
              <a:t>right</a:t>
            </a:r>
            <a:r>
              <a:rPr lang="sl-SI" sz="20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buNone/>
            </a:pPr>
            <a:r>
              <a:rPr lang="sl-SI" sz="2000" dirty="0" smtClean="0">
                <a:latin typeface="Comic Sans MS" panose="030F0702030302020204" pitchFamily="66" charset="0"/>
              </a:rPr>
              <a:t/>
            </a:r>
            <a:br>
              <a:rPr lang="sl-SI" sz="2000" dirty="0" smtClean="0">
                <a:latin typeface="Comic Sans MS" panose="030F0702030302020204" pitchFamily="66" charset="0"/>
              </a:rPr>
            </a:br>
            <a:r>
              <a:rPr lang="sl-SI" sz="2000" dirty="0" smtClean="0">
                <a:latin typeface="Comic Sans MS" panose="030F0702030302020204" pitchFamily="66" charset="0"/>
              </a:rPr>
              <a:t>* I </a:t>
            </a:r>
            <a:r>
              <a:rPr lang="sl-SI" sz="2000" dirty="0" err="1" smtClean="0">
                <a:latin typeface="Comic Sans MS" panose="030F0702030302020204" pitchFamily="66" charset="0"/>
              </a:rPr>
              <a:t>really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believe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this</a:t>
            </a:r>
            <a:r>
              <a:rPr lang="sl-SI" sz="2000" dirty="0" smtClean="0">
                <a:latin typeface="Comic Sans MS" panose="030F0702030302020204" pitchFamily="66" charset="0"/>
              </a:rPr>
              <a:t> is a </a:t>
            </a:r>
            <a:r>
              <a:rPr lang="sl-SI" sz="2000" dirty="0" err="1" smtClean="0">
                <a:latin typeface="Comic Sans MS" panose="030F0702030302020204" pitchFamily="66" charset="0"/>
              </a:rPr>
              <a:t>huge</a:t>
            </a:r>
            <a:r>
              <a:rPr lang="sl-SI" sz="2000" dirty="0" smtClean="0">
                <a:latin typeface="Comic Sans MS" panose="030F0702030302020204" pitchFamily="66" charset="0"/>
              </a:rPr>
              <a:t> part </a:t>
            </a:r>
            <a:r>
              <a:rPr lang="sl-SI" sz="2000" dirty="0" err="1" smtClean="0">
                <a:latin typeface="Comic Sans MS" panose="030F0702030302020204" pitchFamily="66" charset="0"/>
              </a:rPr>
              <a:t>of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Fimland‘s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success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story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and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br>
              <a:rPr lang="sl-SI" sz="2000" dirty="0" smtClean="0">
                <a:latin typeface="Comic Sans MS" panose="030F0702030302020204" pitchFamily="66" charset="0"/>
              </a:rPr>
            </a:br>
            <a:r>
              <a:rPr lang="sl-SI" sz="2000" dirty="0" smtClean="0">
                <a:latin typeface="Comic Sans MS" panose="030F0702030302020204" pitchFamily="66" charset="0"/>
              </a:rPr>
              <a:t>it </a:t>
            </a:r>
            <a:r>
              <a:rPr lang="sl-SI" sz="2000" dirty="0" err="1" smtClean="0">
                <a:latin typeface="Comic Sans MS" panose="030F0702030302020204" pitchFamily="66" charset="0"/>
              </a:rPr>
              <a:t>does</a:t>
            </a:r>
            <a:r>
              <a:rPr lang="sl-SI" sz="2000" dirty="0" smtClean="0">
                <a:latin typeface="Comic Sans MS" panose="030F0702030302020204" pitchFamily="66" charset="0"/>
              </a:rPr>
              <a:t> not </a:t>
            </a:r>
            <a:r>
              <a:rPr lang="sl-SI" sz="2000" dirty="0" err="1" smtClean="0">
                <a:latin typeface="Comic Sans MS" panose="030F0702030302020204" pitchFamily="66" charset="0"/>
              </a:rPr>
              <a:t>receive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enough</a:t>
            </a:r>
            <a:r>
              <a:rPr lang="sl-SI" sz="2000" dirty="0" smtClean="0">
                <a:latin typeface="Comic Sans MS" panose="030F0702030302020204" pitchFamily="66" charset="0"/>
              </a:rPr>
              <a:t> </a:t>
            </a:r>
            <a:r>
              <a:rPr lang="sl-SI" sz="2000" dirty="0" err="1" smtClean="0">
                <a:latin typeface="Comic Sans MS" panose="030F0702030302020204" pitchFamily="66" charset="0"/>
              </a:rPr>
              <a:t>attention</a:t>
            </a:r>
            <a:r>
              <a:rPr lang="sl-SI" sz="2000" dirty="0" smtClean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09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5. MANJ SPREJETIH KANDIDATOV = VEČ ZAUPANJA </a:t>
            </a:r>
            <a:br>
              <a:rPr lang="sl-SI" sz="2800" dirty="0" smtClean="0">
                <a:latin typeface="Comic Sans MS" panose="030F0702030302020204" pitchFamily="66" charset="0"/>
              </a:rPr>
            </a:br>
            <a:r>
              <a:rPr lang="sl-SI" sz="2800" dirty="0">
                <a:latin typeface="Comic Sans MS" panose="030F0702030302020204" pitchFamily="66" charset="0"/>
              </a:rPr>
              <a:t> </a:t>
            </a:r>
            <a:r>
              <a:rPr lang="sl-SI" sz="2800" dirty="0" smtClean="0">
                <a:latin typeface="Comic Sans MS" panose="030F0702030302020204" pitchFamily="66" charset="0"/>
              </a:rPr>
              <a:t>                                                              V UČITELJE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rgbClr val="EAEAEA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/>
              <a:t> </a:t>
            </a:r>
            <a:r>
              <a:rPr lang="sl-SI" dirty="0" smtClean="0"/>
              <a:t>              </a:t>
            </a:r>
            <a:r>
              <a:rPr lang="sl-SI" sz="3800" b="1" dirty="0" err="1" smtClean="0"/>
              <a:t>Fewer</a:t>
            </a:r>
            <a:r>
              <a:rPr lang="sl-SI" sz="3800" b="1" dirty="0" smtClean="0"/>
              <a:t> </a:t>
            </a:r>
            <a:r>
              <a:rPr lang="sl-SI" sz="3800" b="1" dirty="0" err="1" smtClean="0"/>
              <a:t>accepted</a:t>
            </a:r>
            <a:r>
              <a:rPr lang="sl-SI" sz="3800" b="1" dirty="0" smtClean="0"/>
              <a:t> </a:t>
            </a:r>
            <a:r>
              <a:rPr lang="sl-SI" sz="3800" b="1" dirty="0" err="1" smtClean="0"/>
              <a:t>applicants</a:t>
            </a:r>
            <a:r>
              <a:rPr lang="sl-SI" sz="3800" b="1" dirty="0" smtClean="0"/>
              <a:t> = more </a:t>
            </a:r>
            <a:r>
              <a:rPr lang="sl-SI" sz="3800" b="1" dirty="0" err="1" smtClean="0"/>
              <a:t>confidence</a:t>
            </a:r>
            <a:r>
              <a:rPr lang="sl-SI" sz="3800" b="1" dirty="0" smtClean="0"/>
              <a:t> in </a:t>
            </a:r>
            <a:r>
              <a:rPr lang="sl-SI" sz="3800" b="1" dirty="0" err="1" smtClean="0"/>
              <a:t>teachers</a:t>
            </a:r>
            <a:endParaRPr lang="sl-SI" sz="3800" b="1" dirty="0" smtClean="0"/>
          </a:p>
          <a:p>
            <a:pPr marL="0" indent="0" algn="ctr">
              <a:buNone/>
            </a:pPr>
            <a:endParaRPr lang="sl-SI" sz="2600" dirty="0"/>
          </a:p>
          <a:p>
            <a:pPr marL="0" indent="0" algn="ctr">
              <a:buNone/>
            </a:pPr>
            <a:r>
              <a:rPr lang="sl-SI" sz="2600" dirty="0" smtClean="0">
                <a:latin typeface="Comic Sans MS" panose="030F0702030302020204" pitchFamily="66" charset="0"/>
              </a:rPr>
              <a:t>* So</a:t>
            </a:r>
            <a:r>
              <a:rPr lang="sl-SI" sz="2600" dirty="0">
                <a:latin typeface="Comic Sans MS" panose="030F0702030302020204" pitchFamily="66" charset="0"/>
              </a:rPr>
              <a:t>, it </a:t>
            </a:r>
            <a:r>
              <a:rPr lang="sl-SI" sz="2600" dirty="0" err="1">
                <a:latin typeface="Comic Sans MS" panose="030F0702030302020204" pitchFamily="66" charset="0"/>
              </a:rPr>
              <a:t>isn‘t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enough</a:t>
            </a:r>
            <a:r>
              <a:rPr lang="sl-SI" sz="2600" dirty="0">
                <a:latin typeface="Comic Sans MS" panose="030F0702030302020204" pitchFamily="66" charset="0"/>
              </a:rPr>
              <a:t> to be </a:t>
            </a:r>
            <a:r>
              <a:rPr lang="sl-SI" sz="2600" dirty="0" err="1">
                <a:latin typeface="Comic Sans MS" panose="030F0702030302020204" pitchFamily="66" charset="0"/>
              </a:rPr>
              <a:t>the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smartest</a:t>
            </a:r>
            <a:r>
              <a:rPr lang="sl-SI" sz="2600" dirty="0">
                <a:latin typeface="Comic Sans MS" panose="030F0702030302020204" pitchFamily="66" charset="0"/>
              </a:rPr>
              <a:t> in </a:t>
            </a:r>
            <a:r>
              <a:rPr lang="sl-SI" sz="2600" dirty="0" err="1">
                <a:latin typeface="Comic Sans MS" panose="030F0702030302020204" pitchFamily="66" charset="0"/>
              </a:rPr>
              <a:t>your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class</a:t>
            </a:r>
            <a:r>
              <a:rPr lang="sl-SI" sz="2600" dirty="0">
                <a:latin typeface="Comic Sans MS" panose="030F0702030302020204" pitchFamily="66" charset="0"/>
              </a:rPr>
              <a:t>, </a:t>
            </a:r>
            <a:br>
              <a:rPr lang="sl-SI" sz="2600" dirty="0">
                <a:latin typeface="Comic Sans MS" panose="030F0702030302020204" pitchFamily="66" charset="0"/>
              </a:rPr>
            </a:br>
            <a:r>
              <a:rPr lang="sl-SI" sz="2600" dirty="0" err="1">
                <a:latin typeface="Comic Sans MS" panose="030F0702030302020204" pitchFamily="66" charset="0"/>
              </a:rPr>
              <a:t>you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also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have</a:t>
            </a:r>
            <a:r>
              <a:rPr lang="sl-SI" sz="2600" dirty="0">
                <a:latin typeface="Comic Sans MS" panose="030F0702030302020204" pitchFamily="66" charset="0"/>
              </a:rPr>
              <a:t> to </a:t>
            </a:r>
            <a:r>
              <a:rPr lang="sl-SI" sz="2600" dirty="0" err="1">
                <a:latin typeface="Comic Sans MS" panose="030F0702030302020204" pitchFamily="66" charset="0"/>
              </a:rPr>
              <a:t>have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the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natural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ability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and</a:t>
            </a:r>
            <a:r>
              <a:rPr lang="sl-SI" sz="2600" dirty="0">
                <a:latin typeface="Comic Sans MS" panose="030F0702030302020204" pitchFamily="66" charset="0"/>
              </a:rPr>
              <a:t> </a:t>
            </a:r>
            <a:r>
              <a:rPr lang="sl-SI" sz="2600" dirty="0" err="1">
                <a:latin typeface="Comic Sans MS" panose="030F0702030302020204" pitchFamily="66" charset="0"/>
              </a:rPr>
              <a:t>drive</a:t>
            </a:r>
            <a:r>
              <a:rPr lang="sl-SI" sz="2600" dirty="0">
                <a:latin typeface="Comic Sans MS" panose="030F0702030302020204" pitchFamily="66" charset="0"/>
              </a:rPr>
              <a:t> to </a:t>
            </a:r>
            <a:r>
              <a:rPr lang="sl-SI" sz="2600" dirty="0" err="1" smtClean="0">
                <a:latin typeface="Comic Sans MS" panose="030F0702030302020204" pitchFamily="66" charset="0"/>
              </a:rPr>
              <a:t>teach</a:t>
            </a:r>
            <a:r>
              <a:rPr lang="sl-SI" sz="2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sl-SI" sz="2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sz="2600" dirty="0" smtClean="0">
                <a:latin typeface="Comic Sans MS" panose="030F0702030302020204" pitchFamily="66" charset="0"/>
              </a:rPr>
              <a:t>* </a:t>
            </a:r>
            <a:r>
              <a:rPr lang="sl-SI" sz="2600" dirty="0" err="1" smtClean="0">
                <a:latin typeface="Comic Sans MS" panose="030F0702030302020204" pitchFamily="66" charset="0"/>
              </a:rPr>
              <a:t>Finland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understans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that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the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ability</a:t>
            </a:r>
            <a:r>
              <a:rPr lang="sl-SI" sz="2600" dirty="0" smtClean="0">
                <a:latin typeface="Comic Sans MS" panose="030F0702030302020204" pitchFamily="66" charset="0"/>
              </a:rPr>
              <a:t> to </a:t>
            </a:r>
            <a:r>
              <a:rPr lang="sl-SI" sz="2600" dirty="0" err="1" smtClean="0">
                <a:latin typeface="Comic Sans MS" panose="030F0702030302020204" pitchFamily="66" charset="0"/>
              </a:rPr>
              <a:t>teach</a:t>
            </a:r>
            <a:r>
              <a:rPr lang="sl-SI" sz="2600" dirty="0" smtClean="0">
                <a:latin typeface="Comic Sans MS" panose="030F0702030302020204" pitchFamily="66" charset="0"/>
              </a:rPr>
              <a:t> is not </a:t>
            </a:r>
            <a:r>
              <a:rPr lang="sl-SI" sz="2600" dirty="0" err="1" smtClean="0">
                <a:latin typeface="Comic Sans MS" panose="030F0702030302020204" pitchFamily="66" charset="0"/>
              </a:rPr>
              <a:t>something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br>
              <a:rPr lang="sl-SI" sz="2600" dirty="0" smtClean="0">
                <a:latin typeface="Comic Sans MS" panose="030F0702030302020204" pitchFamily="66" charset="0"/>
              </a:rPr>
            </a:br>
            <a:r>
              <a:rPr lang="sl-SI" sz="2600" dirty="0" smtClean="0">
                <a:latin typeface="Comic Sans MS" panose="030F0702030302020204" pitchFamily="66" charset="0"/>
              </a:rPr>
              <a:t>  </a:t>
            </a:r>
            <a:r>
              <a:rPr lang="sl-SI" sz="2600" dirty="0" err="1" smtClean="0">
                <a:latin typeface="Comic Sans MS" panose="030F0702030302020204" pitchFamily="66" charset="0"/>
              </a:rPr>
              <a:t>that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can</a:t>
            </a:r>
            <a:r>
              <a:rPr lang="sl-SI" sz="2600" dirty="0" smtClean="0">
                <a:latin typeface="Comic Sans MS" panose="030F0702030302020204" pitchFamily="66" charset="0"/>
              </a:rPr>
              <a:t> be </a:t>
            </a:r>
            <a:r>
              <a:rPr lang="sl-SI" sz="2600" dirty="0" err="1" smtClean="0">
                <a:latin typeface="Comic Sans MS" panose="030F0702030302020204" pitchFamily="66" charset="0"/>
              </a:rPr>
              <a:t>gained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from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studying</a:t>
            </a:r>
            <a:r>
              <a:rPr lang="sl-SI" sz="2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sl-SI" sz="2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sz="2600" dirty="0" smtClean="0">
                <a:latin typeface="Comic Sans MS" panose="030F0702030302020204" pitchFamily="66" charset="0"/>
              </a:rPr>
              <a:t>* It is </a:t>
            </a:r>
            <a:r>
              <a:rPr lang="sl-SI" sz="2600" dirty="0" err="1" smtClean="0">
                <a:latin typeface="Comic Sans MS" panose="030F0702030302020204" pitchFamily="66" charset="0"/>
              </a:rPr>
              <a:t>usually</a:t>
            </a:r>
            <a:r>
              <a:rPr lang="sl-SI" sz="2600" dirty="0" smtClean="0">
                <a:latin typeface="Comic Sans MS" panose="030F0702030302020204" pitchFamily="66" charset="0"/>
              </a:rPr>
              <a:t> a </a:t>
            </a:r>
            <a:r>
              <a:rPr lang="sl-SI" sz="2600" dirty="0" err="1" smtClean="0">
                <a:latin typeface="Comic Sans MS" panose="030F0702030302020204" pitchFamily="66" charset="0"/>
              </a:rPr>
              <a:t>gift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and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passion</a:t>
            </a:r>
            <a:r>
              <a:rPr lang="sl-SI" sz="2600" dirty="0" smtClean="0">
                <a:latin typeface="Comic Sans MS" panose="030F0702030302020204" pitchFamily="66" charset="0"/>
              </a:rPr>
              <a:t> </a:t>
            </a:r>
            <a:r>
              <a:rPr lang="sl-SI" sz="2600" dirty="0" err="1" smtClean="0">
                <a:latin typeface="Comic Sans MS" panose="030F0702030302020204" pitchFamily="66" charset="0"/>
              </a:rPr>
              <a:t>that</a:t>
            </a:r>
            <a:r>
              <a:rPr lang="sl-SI" sz="2600" dirty="0" smtClean="0">
                <a:latin typeface="Comic Sans MS" panose="030F0702030302020204" pitchFamily="66" charset="0"/>
              </a:rPr>
              <a:t> some </a:t>
            </a:r>
            <a:r>
              <a:rPr lang="sl-SI" sz="2600" dirty="0" err="1" smtClean="0">
                <a:latin typeface="Comic Sans MS" panose="030F0702030302020204" pitchFamily="66" charset="0"/>
              </a:rPr>
              <a:t>have</a:t>
            </a:r>
            <a:r>
              <a:rPr lang="sl-SI" sz="2600" dirty="0" smtClean="0">
                <a:latin typeface="Comic Sans MS" panose="030F0702030302020204" pitchFamily="66" charset="0"/>
              </a:rPr>
              <a:t> it, some </a:t>
            </a:r>
            <a:r>
              <a:rPr lang="sl-SI" sz="2600" dirty="0" err="1" smtClean="0">
                <a:latin typeface="Comic Sans MS" panose="030F0702030302020204" pitchFamily="66" charset="0"/>
              </a:rPr>
              <a:t>don‘t</a:t>
            </a:r>
            <a:r>
              <a:rPr lang="sl-SI" sz="26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/>
            </a:r>
            <a:br>
              <a:rPr lang="sl-SI" dirty="0">
                <a:latin typeface="Comic Sans MS" panose="030F0702030302020204" pitchFamily="66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93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/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3200" dirty="0" smtClean="0">
                <a:latin typeface="Comic Sans MS" panose="030F0702030302020204" pitchFamily="66" charset="0"/>
              </a:rPr>
              <a:t>6. MANJ UČNIH UR = VEČ ODMORA</a:t>
            </a:r>
            <a:r>
              <a:rPr lang="sl-SI" sz="3200" dirty="0">
                <a:latin typeface="Comic Sans MS" panose="030F0702030302020204" pitchFamily="66" charset="0"/>
              </a:rPr>
              <a:t/>
            </a:r>
            <a:br>
              <a:rPr lang="sl-SI" sz="3200" dirty="0">
                <a:latin typeface="Comic Sans MS" panose="030F0702030302020204" pitchFamily="66" charset="0"/>
              </a:rPr>
            </a:b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/>
              <a:t> </a:t>
            </a:r>
            <a:r>
              <a:rPr lang="sl-SI" b="1" dirty="0" smtClean="0"/>
              <a:t>           </a:t>
            </a:r>
            <a:r>
              <a:rPr lang="sl-SI" b="1" dirty="0" err="1" smtClean="0"/>
              <a:t>Fewer</a:t>
            </a:r>
            <a:r>
              <a:rPr lang="sl-SI" b="1" dirty="0" smtClean="0"/>
              <a:t> </a:t>
            </a:r>
            <a:r>
              <a:rPr lang="sl-SI" b="1" dirty="0" err="1" smtClean="0"/>
              <a:t>classes</a:t>
            </a:r>
            <a:r>
              <a:rPr lang="sl-SI" b="1" dirty="0" smtClean="0"/>
              <a:t> = more </a:t>
            </a:r>
            <a:r>
              <a:rPr lang="sl-SI" b="1" dirty="0" err="1" smtClean="0"/>
              <a:t>breaks</a:t>
            </a:r>
            <a:endParaRPr lang="sl-SI" b="1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* </a:t>
            </a:r>
            <a:r>
              <a:rPr lang="sl-SI" dirty="0" err="1" smtClean="0"/>
              <a:t>Stagnation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body</a:t>
            </a:r>
            <a:r>
              <a:rPr lang="sl-SI" dirty="0" smtClean="0"/>
              <a:t> </a:t>
            </a:r>
            <a:r>
              <a:rPr lang="sl-SI" dirty="0" err="1" smtClean="0"/>
              <a:t>leads</a:t>
            </a:r>
            <a:r>
              <a:rPr lang="sl-SI" dirty="0" smtClean="0"/>
              <a:t> to </a:t>
            </a:r>
            <a:r>
              <a:rPr lang="sl-SI" dirty="0" err="1" smtClean="0"/>
              <a:t>stagnation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brain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unfocused</a:t>
            </a:r>
            <a:r>
              <a:rPr lang="sl-SI" dirty="0"/>
              <a:t> </a:t>
            </a:r>
            <a:r>
              <a:rPr lang="sl-SI" dirty="0" smtClean="0"/>
              <a:t>„</a:t>
            </a:r>
            <a:r>
              <a:rPr lang="sl-SI" dirty="0" err="1" smtClean="0"/>
              <a:t>hyper</a:t>
            </a:r>
            <a:r>
              <a:rPr lang="sl-SI" dirty="0" smtClean="0"/>
              <a:t>“ </a:t>
            </a:r>
            <a:r>
              <a:rPr lang="sl-SI" dirty="0" err="1" smtClean="0"/>
              <a:t>children</a:t>
            </a: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* 10 – 20 </a:t>
            </a:r>
            <a:r>
              <a:rPr lang="sl-SI" dirty="0" err="1" smtClean="0"/>
              <a:t>minutes</a:t>
            </a:r>
            <a:r>
              <a:rPr lang="sl-SI" dirty="0" smtClean="0"/>
              <a:t> </a:t>
            </a:r>
            <a:r>
              <a:rPr lang="sl-SI" dirty="0" err="1" smtClean="0"/>
              <a:t>breaks</a:t>
            </a:r>
            <a:r>
              <a:rPr lang="sl-SI" dirty="0" smtClean="0"/>
              <a:t> in </a:t>
            </a:r>
            <a:r>
              <a:rPr lang="sl-SI" dirty="0" err="1" smtClean="0"/>
              <a:t>between</a:t>
            </a:r>
            <a:r>
              <a:rPr lang="sl-SI" dirty="0" smtClean="0"/>
              <a:t> </a:t>
            </a:r>
            <a:r>
              <a:rPr lang="sl-SI" dirty="0" err="1" smtClean="0"/>
              <a:t>classes</a:t>
            </a: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* </a:t>
            </a:r>
            <a:r>
              <a:rPr lang="sl-SI" dirty="0" err="1" smtClean="0"/>
              <a:t>Teacher‘s</a:t>
            </a:r>
            <a:r>
              <a:rPr lang="sl-SI" dirty="0" smtClean="0"/>
              <a:t> </a:t>
            </a:r>
            <a:r>
              <a:rPr lang="sl-SI" dirty="0" err="1" smtClean="0"/>
              <a:t>room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54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7. MANJ OCENJEVANJA = VEČ UČENJA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 err="1" smtClean="0"/>
              <a:t>Less</a:t>
            </a:r>
            <a:r>
              <a:rPr lang="sl-SI" b="1" dirty="0" smtClean="0"/>
              <a:t> </a:t>
            </a:r>
            <a:r>
              <a:rPr lang="sl-SI" b="1" dirty="0" err="1" smtClean="0"/>
              <a:t>testing</a:t>
            </a:r>
            <a:r>
              <a:rPr lang="sl-SI" b="1" dirty="0" smtClean="0"/>
              <a:t> = more </a:t>
            </a:r>
            <a:r>
              <a:rPr lang="sl-SI" b="1" dirty="0" err="1" smtClean="0"/>
              <a:t>learning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047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8. MANJ VSEBIN = VEČ GLOBINE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 err="1" smtClean="0"/>
              <a:t>Fewer</a:t>
            </a:r>
            <a:r>
              <a:rPr lang="sl-SI" b="1" dirty="0" smtClean="0"/>
              <a:t> </a:t>
            </a:r>
            <a:r>
              <a:rPr lang="sl-SI" b="1" dirty="0" err="1" smtClean="0"/>
              <a:t>topics</a:t>
            </a:r>
            <a:r>
              <a:rPr lang="sl-SI" b="1" dirty="0" smtClean="0"/>
              <a:t> = more </a:t>
            </a:r>
            <a:r>
              <a:rPr lang="sl-SI" b="1" dirty="0" err="1" smtClean="0"/>
              <a:t>depth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2592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9. MANJ DOMAČIH NALOG = VEČ SODELOVANJA,</a:t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3200" dirty="0">
                <a:latin typeface="Comic Sans MS" panose="030F0702030302020204" pitchFamily="66" charset="0"/>
              </a:rPr>
              <a:t> </a:t>
            </a:r>
            <a:r>
              <a:rPr lang="sl-SI" sz="3200" dirty="0" smtClean="0">
                <a:latin typeface="Comic Sans MS" panose="030F0702030302020204" pitchFamily="66" charset="0"/>
              </a:rPr>
              <a:t>       SAMOINICIATIVE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 err="1" smtClean="0"/>
              <a:t>Less</a:t>
            </a:r>
            <a:r>
              <a:rPr lang="sl-SI" b="1" dirty="0" smtClean="0"/>
              <a:t> </a:t>
            </a:r>
            <a:r>
              <a:rPr lang="sl-SI" b="1" dirty="0" err="1" smtClean="0"/>
              <a:t>homework</a:t>
            </a:r>
            <a:r>
              <a:rPr lang="sl-SI" b="1" dirty="0" smtClean="0"/>
              <a:t> = more </a:t>
            </a:r>
            <a:r>
              <a:rPr lang="sl-SI" b="1" dirty="0" err="1" smtClean="0"/>
              <a:t>participation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6461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04257" y="2967335"/>
            <a:ext cx="894805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»</a:t>
            </a:r>
            <a:r>
              <a:rPr lang="sl-SI" sz="3600" i="1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Ne moremo vsi narediti velikih stvari. </a:t>
            </a:r>
          </a:p>
          <a:p>
            <a:pPr algn="ctr"/>
            <a:r>
              <a:rPr lang="sl-SI" sz="3600" i="1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Lahko pa naredimo majhne stvari </a:t>
            </a:r>
          </a:p>
          <a:p>
            <a:pPr algn="ctr"/>
            <a:r>
              <a:rPr lang="sl-SI" sz="3600" i="1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z veliko ljubezni.</a:t>
            </a:r>
            <a:r>
              <a:rPr lang="sl-SI" sz="360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«</a:t>
            </a:r>
          </a:p>
          <a:p>
            <a:pPr algn="ctr"/>
            <a:endParaRPr lang="sl-SI" sz="2000" dirty="0" smtClean="0">
              <a:solidFill>
                <a:srgbClr val="222222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ctr"/>
            <a:r>
              <a:rPr lang="sl-SI" sz="200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(Mati Terezija)</a:t>
            </a:r>
            <a:r>
              <a:rPr lang="sl-SI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l-SI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88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10. MANJ UČENCEV = VEČ INDIVIDUALNE</a:t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3200" dirty="0">
                <a:latin typeface="Comic Sans MS" panose="030F0702030302020204" pitchFamily="66" charset="0"/>
              </a:rPr>
              <a:t> </a:t>
            </a:r>
            <a:r>
              <a:rPr lang="sl-SI" sz="3200" dirty="0" smtClean="0">
                <a:latin typeface="Comic Sans MS" panose="030F0702030302020204" pitchFamily="66" charset="0"/>
              </a:rPr>
              <a:t>POZORNOSTI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 err="1" smtClean="0"/>
              <a:t>Fewer</a:t>
            </a:r>
            <a:r>
              <a:rPr lang="sl-SI" b="1" dirty="0" smtClean="0"/>
              <a:t> </a:t>
            </a:r>
            <a:r>
              <a:rPr lang="sl-SI" b="1" dirty="0" err="1" smtClean="0"/>
              <a:t>students</a:t>
            </a:r>
            <a:r>
              <a:rPr lang="sl-SI" b="1" dirty="0" smtClean="0"/>
              <a:t> = more </a:t>
            </a:r>
            <a:r>
              <a:rPr lang="sl-SI" b="1" dirty="0" err="1" smtClean="0"/>
              <a:t>individual</a:t>
            </a:r>
            <a:r>
              <a:rPr lang="sl-SI" b="1" dirty="0" smtClean="0"/>
              <a:t> </a:t>
            </a:r>
            <a:r>
              <a:rPr lang="sl-SI" b="1" dirty="0" err="1" smtClean="0"/>
              <a:t>attention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3427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11. MANJ STRUKTUR = VEČ ZAUPANJA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 err="1" smtClean="0"/>
              <a:t>Less</a:t>
            </a:r>
            <a:r>
              <a:rPr lang="sl-SI" b="1" dirty="0" smtClean="0"/>
              <a:t> </a:t>
            </a:r>
            <a:r>
              <a:rPr lang="sl-SI" b="1" dirty="0" err="1" smtClean="0"/>
              <a:t>structure</a:t>
            </a:r>
            <a:r>
              <a:rPr lang="sl-SI" b="1" dirty="0" smtClean="0"/>
              <a:t> = more </a:t>
            </a:r>
            <a:r>
              <a:rPr lang="sl-SI" b="1" dirty="0" err="1" smtClean="0"/>
              <a:t>trust</a:t>
            </a:r>
            <a:endParaRPr lang="sl-SI" b="1" dirty="0" smtClean="0"/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r>
              <a:rPr lang="sl-SI" sz="8000" b="1" i="1" dirty="0" smtClean="0">
                <a:latin typeface="Comic Sans MS" panose="030F0702030302020204" pitchFamily="66" charset="0"/>
              </a:rPr>
              <a:t>TRUST</a:t>
            </a:r>
            <a:r>
              <a:rPr lang="sl-SI" b="1" i="1" dirty="0" smtClean="0">
                <a:latin typeface="Comic Sans MS" panose="030F0702030302020204" pitchFamily="66" charset="0"/>
              </a:rPr>
              <a:t> IS KEY TO THE WHOLE SYSTEM!</a:t>
            </a:r>
            <a:endParaRPr lang="sl-SI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2" y="2175324"/>
            <a:ext cx="6440759" cy="307340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" y="1284514"/>
            <a:ext cx="3672567" cy="48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12. </a:t>
            </a:r>
            <a:r>
              <a:rPr lang="sl-SI" sz="3200" dirty="0" smtClean="0">
                <a:latin typeface="Comic Sans MS" panose="030F0702030302020204" pitchFamily="66" charset="0"/>
              </a:rPr>
              <a:t>MANJ STRESA = VEČ USTVARJALNOSTI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858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err="1" smtClean="0">
                <a:latin typeface="Comic Sans MS" panose="030F0702030302020204" pitchFamily="66" charset="0"/>
              </a:rPr>
              <a:t>Less</a:t>
            </a:r>
            <a:r>
              <a:rPr lang="sl-SI" b="1" dirty="0" smtClean="0">
                <a:latin typeface="Comic Sans MS" panose="030F0702030302020204" pitchFamily="66" charset="0"/>
              </a:rPr>
              <a:t> </a:t>
            </a:r>
            <a:r>
              <a:rPr lang="sl-SI" b="1" dirty="0" err="1" smtClean="0">
                <a:latin typeface="Comic Sans MS" panose="030F0702030302020204" pitchFamily="66" charset="0"/>
              </a:rPr>
              <a:t>stress</a:t>
            </a:r>
            <a:r>
              <a:rPr lang="sl-SI" b="1" dirty="0" smtClean="0">
                <a:latin typeface="Comic Sans MS" panose="030F0702030302020204" pitchFamily="66" charset="0"/>
              </a:rPr>
              <a:t> = more </a:t>
            </a:r>
            <a:r>
              <a:rPr lang="sl-SI" b="1" dirty="0" err="1" smtClean="0">
                <a:latin typeface="Comic Sans MS" panose="030F0702030302020204" pitchFamily="66" charset="0"/>
              </a:rPr>
              <a:t>creativity</a:t>
            </a:r>
            <a:endParaRPr lang="sl-SI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      </a:t>
            </a:r>
            <a:r>
              <a:rPr lang="sl-SI" sz="3200" dirty="0" smtClean="0">
                <a:latin typeface="Comic Sans MS" panose="030F0702030302020204" pitchFamily="66" charset="0"/>
              </a:rPr>
              <a:t> Saj še velja, da šola vstane in pade z učiteljem! </a:t>
            </a:r>
          </a:p>
          <a:p>
            <a:pPr marL="0" indent="0">
              <a:buNone/>
            </a:pPr>
            <a:endParaRPr lang="sl-SI" sz="32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sz="3200" i="1" dirty="0">
                <a:latin typeface="Comic Sans MS" panose="030F0702030302020204" pitchFamily="66" charset="0"/>
              </a:rPr>
              <a:t> </a:t>
            </a:r>
            <a:r>
              <a:rPr lang="sl-SI" sz="3200" i="1" dirty="0" smtClean="0">
                <a:latin typeface="Comic Sans MS" panose="030F0702030302020204" pitchFamily="66" charset="0"/>
              </a:rPr>
              <a:t>          </a:t>
            </a:r>
            <a:endParaRPr lang="sl-SI" sz="3200" dirty="0"/>
          </a:p>
          <a:p>
            <a:pPr marL="0" indent="0">
              <a:buNone/>
            </a:pPr>
            <a:r>
              <a:rPr lang="sl-SI" sz="3200" dirty="0" smtClean="0"/>
              <a:t>                   </a:t>
            </a:r>
            <a:endParaRPr lang="sl-SI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95" y="3777344"/>
            <a:ext cx="4450348" cy="2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1208314"/>
            <a:ext cx="6063344" cy="45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2225675"/>
          </a:xfrm>
        </p:spPr>
        <p:txBody>
          <a:bodyPr>
            <a:normAutofit/>
          </a:bodyPr>
          <a:lstStyle/>
          <a:p>
            <a:pPr algn="ctr"/>
            <a:r>
              <a:rPr lang="sl-SI" sz="2000" dirty="0" smtClean="0">
                <a:latin typeface="Comic Sans MS" panose="030F0702030302020204" pitchFamily="66" charset="0"/>
              </a:rPr>
              <a:t>OŠ Šenčur, Podružnična šola TRBOJE</a:t>
            </a:r>
            <a:r>
              <a:rPr lang="sl-SI" sz="3200" dirty="0" smtClean="0">
                <a:latin typeface="Comic Sans MS" panose="030F0702030302020204" pitchFamily="66" charset="0"/>
              </a:rPr>
              <a:t/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3200" dirty="0" smtClean="0">
                <a:latin typeface="Comic Sans MS" panose="030F0702030302020204" pitchFamily="66" charset="0"/>
              </a:rPr>
              <a:t/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3200" dirty="0" smtClean="0">
                <a:latin typeface="Comic Sans MS" panose="030F0702030302020204" pitchFamily="66" charset="0"/>
              </a:rPr>
              <a:t> </a:t>
            </a:r>
            <a:r>
              <a:rPr lang="sl-SI" sz="3200" b="1" dirty="0">
                <a:latin typeface="Comic Sans MS" panose="030F0702030302020204" pitchFamily="66" charset="0"/>
              </a:rPr>
              <a:t>KAKO JE 'MAJHNA' PODRUŽNIČNA </a:t>
            </a:r>
            <a:r>
              <a:rPr lang="sl-SI" sz="3200" b="1" dirty="0" smtClean="0">
                <a:latin typeface="Comic Sans MS" panose="030F0702030302020204" pitchFamily="66" charset="0"/>
              </a:rPr>
              <a:t>ŠOLA</a:t>
            </a:r>
            <a:br>
              <a:rPr lang="sl-SI" sz="3200" b="1" dirty="0" smtClean="0">
                <a:latin typeface="Comic Sans MS" panose="030F0702030302020204" pitchFamily="66" charset="0"/>
              </a:rPr>
            </a:br>
            <a:r>
              <a:rPr lang="sl-SI" sz="3200" b="1" dirty="0" smtClean="0">
                <a:latin typeface="Comic Sans MS" panose="030F0702030302020204" pitchFamily="66" charset="0"/>
              </a:rPr>
              <a:t>POSTALA </a:t>
            </a:r>
            <a:r>
              <a:rPr lang="sl-SI" sz="3200" b="1" dirty="0">
                <a:latin typeface="Comic Sans MS" panose="030F0702030302020204" pitchFamily="66" charset="0"/>
              </a:rPr>
              <a:t>'VEČJA</a:t>
            </a:r>
            <a:r>
              <a:rPr lang="sl-SI" sz="3200" b="1" dirty="0"/>
              <a:t>'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C:\Users\Jolanda\Documents\članki 2015\preno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494315"/>
            <a:ext cx="3712029" cy="2441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7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NAJBOLJ NEVARNA BITJA SO …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8194"/>
            <a:ext cx="5800191" cy="3886200"/>
          </a:xfrm>
        </p:spPr>
      </p:pic>
    </p:spTree>
    <p:extLst>
      <p:ext uri="{BB962C8B-B14F-4D97-AF65-F5344CB8AC3E}">
        <p14:creationId xmlns:p14="http://schemas.microsoft.com/office/powerpoint/2010/main" val="28504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latin typeface="Comic Sans MS" panose="030F0702030302020204" pitchFamily="66" charset="0"/>
              </a:rPr>
              <a:t>NAVADNA TABLA IN KREDA </a:t>
            </a:r>
            <a:r>
              <a:rPr lang="sl-SI" sz="3200" dirty="0" smtClean="0">
                <a:latin typeface="Comic Sans MS" panose="030F0702030302020204" pitchFamily="66" charset="0"/>
              </a:rPr>
              <a:t/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3200" dirty="0" smtClean="0">
                <a:latin typeface="Comic Sans MS" panose="030F0702030302020204" pitchFamily="66" charset="0"/>
              </a:rPr>
              <a:t>ALI </a:t>
            </a:r>
            <a:r>
              <a:rPr lang="sl-SI" sz="3200" dirty="0">
                <a:latin typeface="Comic Sans MS" panose="030F0702030302020204" pitchFamily="66" charset="0"/>
              </a:rPr>
              <a:t>INTERAKTIVNA TABLA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C:\Users\Jolanda\Documents\članki 2015\images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20" y="2865119"/>
            <a:ext cx="3442186" cy="273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C:\Users\Jolanda\Documents\članki 2015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9" y="2503169"/>
            <a:ext cx="3716383" cy="271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95" y="2622915"/>
            <a:ext cx="2380952" cy="2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UREJEN ZVEZEK ali POPLAVA UČNIH LISTOV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7" name="Označba mesta vsebine 6" descr="C:\Users\Jolanda\Documents\članki 2015\zvezek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89" y="2085506"/>
            <a:ext cx="3659281" cy="4326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 </a:t>
            </a:r>
            <a:r>
              <a:rPr lang="sl-SI" sz="3200" i="1" dirty="0" smtClean="0">
                <a:latin typeface="Comic Sans MS" panose="030F0702030302020204" pitchFamily="66" charset="0"/>
              </a:rPr>
              <a:t>Je </a:t>
            </a:r>
            <a:r>
              <a:rPr lang="sl-SI" sz="3200" i="1" dirty="0">
                <a:latin typeface="Comic Sans MS" panose="030F0702030302020204" pitchFamily="66" charset="0"/>
              </a:rPr>
              <a:t>zvezek popackan, so po njem tacale kure </a:t>
            </a:r>
            <a:r>
              <a:rPr lang="sl-SI" sz="3200" i="1" dirty="0" smtClean="0">
                <a:latin typeface="Comic Sans MS" panose="030F0702030302020204" pitchFamily="66" charset="0"/>
              </a:rPr>
              <a:t/>
            </a:r>
            <a:br>
              <a:rPr lang="sl-SI" sz="3200" i="1" dirty="0" smtClean="0">
                <a:latin typeface="Comic Sans MS" panose="030F0702030302020204" pitchFamily="66" charset="0"/>
              </a:rPr>
            </a:br>
            <a:r>
              <a:rPr lang="sl-SI" sz="3200" i="1" dirty="0">
                <a:latin typeface="Comic Sans MS" panose="030F0702030302020204" pitchFamily="66" charset="0"/>
              </a:rPr>
              <a:t> </a:t>
            </a:r>
            <a:r>
              <a:rPr lang="sl-SI" sz="3200" i="1" dirty="0" smtClean="0">
                <a:latin typeface="Comic Sans MS" panose="030F0702030302020204" pitchFamily="66" charset="0"/>
              </a:rPr>
              <a:t>ali </a:t>
            </a:r>
            <a:r>
              <a:rPr lang="sl-SI" sz="3200" i="1" dirty="0">
                <a:latin typeface="Comic Sans MS" panose="030F0702030302020204" pitchFamily="66" charset="0"/>
              </a:rPr>
              <a:t>je zvezek kar </a:t>
            </a:r>
            <a:r>
              <a:rPr lang="sl-SI" sz="3200" i="1" dirty="0" smtClean="0">
                <a:latin typeface="Comic Sans MS" panose="030F0702030302020204" pitchFamily="66" charset="0"/>
              </a:rPr>
              <a:t>prazen</a:t>
            </a:r>
            <a:r>
              <a:rPr lang="sl-SI" sz="3200" i="1" dirty="0">
                <a:latin typeface="Comic Sans MS" panose="030F0702030302020204" pitchFamily="66" charset="0"/>
              </a:rPr>
              <a:t>?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C:\Users\Jolanda\Documents\članki 2015\angry-bird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3" y="2188028"/>
            <a:ext cx="4180116" cy="3755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>
                <a:latin typeface="Comic Sans MS" panose="030F0702030302020204" pitchFamily="66" charset="0"/>
              </a:rPr>
              <a:t>Kako motivirati učenca za DN, </a:t>
            </a:r>
            <a:r>
              <a:rPr lang="sl-SI" sz="3600" dirty="0" smtClean="0">
                <a:latin typeface="Comic Sans MS" panose="030F0702030302020204" pitchFamily="66" charset="0"/>
              </a:rPr>
              <a:t/>
            </a:r>
            <a:br>
              <a:rPr lang="sl-SI" sz="3600" dirty="0" smtClean="0">
                <a:latin typeface="Comic Sans MS" panose="030F0702030302020204" pitchFamily="66" charset="0"/>
              </a:rPr>
            </a:br>
            <a:r>
              <a:rPr lang="sl-SI" sz="3600" dirty="0" smtClean="0">
                <a:latin typeface="Comic Sans MS" panose="030F0702030302020204" pitchFamily="66" charset="0"/>
              </a:rPr>
              <a:t>ko </a:t>
            </a:r>
            <a:r>
              <a:rPr lang="sl-SI" sz="3600" dirty="0">
                <a:latin typeface="Comic Sans MS" panose="030F0702030302020204" pitchFamily="66" charset="0"/>
              </a:rPr>
              <a:t>zunaj </a:t>
            </a:r>
            <a:r>
              <a:rPr lang="sl-SI" sz="3600" dirty="0" smtClean="0">
                <a:latin typeface="Comic Sans MS" panose="030F0702030302020204" pitchFamily="66" charset="0"/>
              </a:rPr>
              <a:t>sonce sije ?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C:\Users\Jolanda\Documents\članki 2015\Kako motivirati otroka poml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503715"/>
            <a:ext cx="3635828" cy="254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3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334</Words>
  <Application>Microsoft Office PowerPoint</Application>
  <PresentationFormat>Širokozaslonsko</PresentationFormat>
  <Paragraphs>80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Times New Roman</vt:lpstr>
      <vt:lpstr>Officeova tema</vt:lpstr>
      <vt:lpstr>  MANJ JE VEČ</vt:lpstr>
      <vt:lpstr>PowerPointova predstavitev</vt:lpstr>
      <vt:lpstr>PowerPointova predstavitev</vt:lpstr>
      <vt:lpstr>OŠ Šenčur, Podružnična šola TRBOJE   KAKO JE 'MAJHNA' PODRUŽNIČNA ŠOLA POSTALA 'VEČJA'</vt:lpstr>
      <vt:lpstr>NAJBOLJ NEVARNA BITJA SO …</vt:lpstr>
      <vt:lpstr>NAVADNA TABLA IN KREDA  ALI INTERAKTIVNA TABLA </vt:lpstr>
      <vt:lpstr>UREJEN ZVEZEK ali POPLAVA UČNIH LISTOV</vt:lpstr>
      <vt:lpstr> Je zvezek popackan, so po njem tacale kure   ali je zvezek kar prazen?</vt:lpstr>
      <vt:lpstr>Kako motivirati učenca za DN,  ko zunaj sonce sije ?</vt:lpstr>
      <vt:lpstr>MANJ UČITELJEV V RAZREDU,  MANJ UČNIH PREDMETOV, MANJ …</vt:lpstr>
      <vt:lpstr>1. MANJ FORMALNEGA ŠOLANJA = VEČ IZBIRE</vt:lpstr>
      <vt:lpstr>2. MANJ ČASA V ŠOLI = VEČ POČITKA</vt:lpstr>
      <vt:lpstr>3. MANJ UR Z NAVODILI = VEČ ČASA ZA NAČRTOVANJE</vt:lpstr>
      <vt:lpstr>4. MANJ UČITELJEV = VEČ DOSLEDNOSTI                                        IN   PREDANOSTI</vt:lpstr>
      <vt:lpstr>5. MANJ SPREJETIH KANDIDATOV = VEČ ZAUPANJA                                                                 V UČITELJE</vt:lpstr>
      <vt:lpstr> 6. MANJ UČNIH UR = VEČ ODMORA </vt:lpstr>
      <vt:lpstr>7. MANJ OCENJEVANJA = VEČ UČENJA</vt:lpstr>
      <vt:lpstr>8. MANJ VSEBIN = VEČ GLOBINE</vt:lpstr>
      <vt:lpstr>9. MANJ DOMAČIH NALOG = VEČ SODELOVANJA,         SAMOINICIATIVE</vt:lpstr>
      <vt:lpstr>10. MANJ UČENCEV = VEČ INDIVIDUALNE  POZORNOSTI</vt:lpstr>
      <vt:lpstr>11. MANJ STRUKTUR = VEČ ZAUPANJA</vt:lpstr>
      <vt:lpstr>PowerPointova predstavitev</vt:lpstr>
      <vt:lpstr>   12. MANJ STRESA = VEČ USTVARJALNOSTI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MANJ JE VEČ</dc:title>
  <dc:creator>Jolanda</dc:creator>
  <cp:lastModifiedBy>Jolanda</cp:lastModifiedBy>
  <cp:revision>23</cp:revision>
  <dcterms:created xsi:type="dcterms:W3CDTF">2015-05-20T17:26:03Z</dcterms:created>
  <dcterms:modified xsi:type="dcterms:W3CDTF">2015-06-15T17:24:58Z</dcterms:modified>
</cp:coreProperties>
</file>