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5" r:id="rId14"/>
    <p:sldId id="275" r:id="rId15"/>
    <p:sldId id="286" r:id="rId16"/>
    <p:sldId id="274" r:id="rId17"/>
    <p:sldId id="271" r:id="rId18"/>
    <p:sldId id="272" r:id="rId19"/>
    <p:sldId id="287" r:id="rId20"/>
    <p:sldId id="268" r:id="rId21"/>
    <p:sldId id="273" r:id="rId22"/>
    <p:sldId id="278" r:id="rId23"/>
    <p:sldId id="279" r:id="rId24"/>
    <p:sldId id="288" r:id="rId25"/>
    <p:sldId id="284" r:id="rId26"/>
    <p:sldId id="281" r:id="rId27"/>
    <p:sldId id="280" r:id="rId28"/>
    <p:sldId id="277" r:id="rId29"/>
    <p:sldId id="283" r:id="rId30"/>
    <p:sldId id="282" r:id="rId31"/>
    <p:sldId id="269" r:id="rId32"/>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E60000"/>
    <a:srgbClr val="E3EBF5"/>
    <a:srgbClr val="FF3399"/>
    <a:srgbClr val="33CC33"/>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38" autoAdjust="0"/>
  </p:normalViewPr>
  <p:slideViewPr>
    <p:cSldViewPr>
      <p:cViewPr varScale="1">
        <p:scale>
          <a:sx n="68" d="100"/>
          <a:sy n="68" d="100"/>
        </p:scale>
        <p:origin x="-14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7BC17-4E32-41A9-9FE7-0989D68D03AA}" type="datetimeFigureOut">
              <a:rPr lang="sl-SI" smtClean="0"/>
              <a:t>20.3.2014</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l-SI"/>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73D67-1B68-4017-AF6C-0F2B19D08340}" type="slidenum">
              <a:rPr lang="sl-SI" smtClean="0"/>
              <a:t>‹#›</a:t>
            </a:fld>
            <a:endParaRPr lang="sl-SI"/>
          </a:p>
        </p:txBody>
      </p:sp>
    </p:spTree>
    <p:extLst>
      <p:ext uri="{BB962C8B-B14F-4D97-AF65-F5344CB8AC3E}">
        <p14:creationId xmlns:p14="http://schemas.microsoft.com/office/powerpoint/2010/main" val="2638758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amazon.com/gp/product/0547599404/ref=as_li_tf_tl?ie=UTF8&amp;tag=kikiaven-20&amp;linkCode=as2&amp;camp=1789&amp;creative=9325&amp;creativeASIN=0547599404"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US" b="1" dirty="0" smtClean="0"/>
              <a:t>The Gingerbread Man</a:t>
            </a:r>
          </a:p>
          <a:p>
            <a:r>
              <a:rPr lang="en-US" i="1" dirty="0" smtClean="0">
                <a:effectLst/>
              </a:rPr>
              <a:t>“Run, run as fast as you can. You can’t catch me, I’m the gingerbread man.”</a:t>
            </a:r>
            <a:endParaRPr lang="en-US" dirty="0" smtClean="0">
              <a:effectLst/>
            </a:endParaRPr>
          </a:p>
          <a:p>
            <a:r>
              <a:rPr lang="en-US" dirty="0" smtClean="0">
                <a:effectLst/>
                <a:hlinkClick r:id="rId3"/>
              </a:rPr>
              <a:t>The Gingerbread Man</a:t>
            </a:r>
            <a:r>
              <a:rPr lang="en-US" dirty="0" smtClean="0">
                <a:effectLst/>
              </a:rPr>
              <a:t> is one of the classic stories for children which was first read in the May 1875 issue of St. Nicholas Magazine. It tells about a boy-patterned bread which surprisingly gains life and tries to escape from the hot oven. He is chased after by a couple and several animals who want to eat him. He is eventually deceived and swallowed by a cunning fox.</a:t>
            </a:r>
          </a:p>
          <a:p>
            <a:r>
              <a:rPr lang="en-US" dirty="0" smtClean="0">
                <a:effectLst/>
              </a:rPr>
              <a:t>Nowadays, children who haven’t heard the story yet recognize the main character as </a:t>
            </a:r>
            <a:r>
              <a:rPr lang="en-US" dirty="0" err="1" smtClean="0">
                <a:effectLst/>
              </a:rPr>
              <a:t>Gingy</a:t>
            </a:r>
            <a:r>
              <a:rPr lang="en-US" dirty="0" smtClean="0">
                <a:effectLst/>
              </a:rPr>
              <a:t>, one of Shrek’s friends. In the movie, he has traits similar to the classic story as well. He is small and a fast runner too. He’s scared of Santa because he ate his girlfriend.</a:t>
            </a:r>
          </a:p>
          <a:p>
            <a:r>
              <a:rPr lang="en-US" dirty="0" smtClean="0">
                <a:effectLst/>
              </a:rPr>
              <a:t>This run-away food plot has plenty of versions. In most storybooks and videos, those who are chasing after him are animals. But in the version of Paul </a:t>
            </a:r>
            <a:r>
              <a:rPr lang="en-US" dirty="0" err="1" smtClean="0">
                <a:effectLst/>
              </a:rPr>
              <a:t>Galdone</a:t>
            </a:r>
            <a:r>
              <a:rPr lang="en-US" dirty="0" smtClean="0">
                <a:effectLst/>
              </a:rPr>
              <a:t>, farm workers track him too. Most resources also end up in the river, where the Gingerbread Man is tossed and gobbled by the fox while swimming to the other side. </a:t>
            </a:r>
            <a:r>
              <a:rPr lang="en-US" smtClean="0">
                <a:effectLst/>
              </a:rPr>
              <a:t>However, the video of Speekaboos.com below has a different twist</a:t>
            </a:r>
          </a:p>
          <a:p>
            <a:endParaRPr lang="sl-SI"/>
          </a:p>
        </p:txBody>
      </p:sp>
      <p:sp>
        <p:nvSpPr>
          <p:cNvPr id="4" name="Ograda številke diapozitiva 3"/>
          <p:cNvSpPr>
            <a:spLocks noGrp="1"/>
          </p:cNvSpPr>
          <p:nvPr>
            <p:ph type="sldNum" sz="quarter" idx="10"/>
          </p:nvPr>
        </p:nvSpPr>
        <p:spPr/>
        <p:txBody>
          <a:bodyPr/>
          <a:lstStyle/>
          <a:p>
            <a:fld id="{E4473D67-1B68-4017-AF6C-0F2B19D08340}" type="slidenum">
              <a:rPr lang="sl-SI" smtClean="0"/>
              <a:t>2</a:t>
            </a:fld>
            <a:endParaRPr lang="sl-SI"/>
          </a:p>
        </p:txBody>
      </p:sp>
    </p:spTree>
    <p:extLst>
      <p:ext uri="{BB962C8B-B14F-4D97-AF65-F5344CB8AC3E}">
        <p14:creationId xmlns:p14="http://schemas.microsoft.com/office/powerpoint/2010/main" val="820691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grada stranske slike 1"/>
          <p:cNvSpPr>
            <a:spLocks noGrp="1" noRot="1" noChangeAspect="1"/>
          </p:cNvSpPr>
          <p:nvPr>
            <p:ph type="sldImg"/>
          </p:nvPr>
        </p:nvSpPr>
        <p:spPr/>
      </p:sp>
      <p:sp>
        <p:nvSpPr>
          <p:cNvPr id="3" name="Ograda opomb 2"/>
          <p:cNvSpPr>
            <a:spLocks noGrp="1"/>
          </p:cNvSpPr>
          <p:nvPr>
            <p:ph type="body" idx="1"/>
          </p:nvPr>
        </p:nvSpPr>
        <p:spPr/>
        <p:txBody>
          <a:bodyPr/>
          <a:lstStyle/>
          <a:p>
            <a:r>
              <a:rPr lang="en-US" b="1" dirty="0" smtClean="0"/>
              <a:t>About The Gingerbread Man Game</a:t>
            </a:r>
          </a:p>
          <a:p>
            <a:r>
              <a:rPr lang="en-US" dirty="0" smtClean="0"/>
              <a:t>The Gingerbread Man Game includes counting, matching and ordering numbers games aimed at children who are learning to count and </a:t>
            </a:r>
            <a:r>
              <a:rPr lang="en-US" dirty="0" err="1" smtClean="0"/>
              <a:t>recognise</a:t>
            </a:r>
            <a:r>
              <a:rPr lang="en-US" dirty="0" smtClean="0"/>
              <a:t> the numbers and number words up to 10. </a:t>
            </a:r>
          </a:p>
          <a:p>
            <a:r>
              <a:rPr lang="en-US" dirty="0" smtClean="0"/>
              <a:t>Designed to offer differing levels of difficulty these four fun games, all with a Gingerbread Men theme, give children opportunities to: </a:t>
            </a:r>
          </a:p>
          <a:p>
            <a:r>
              <a:rPr lang="en-US" dirty="0" smtClean="0"/>
              <a:t>Count the buttons on a gingerbread man.</a:t>
            </a:r>
          </a:p>
          <a:p>
            <a:r>
              <a:rPr lang="en-US" dirty="0" smtClean="0"/>
              <a:t>Put a specified number of buttons on a gingerbread man.</a:t>
            </a:r>
          </a:p>
          <a:p>
            <a:r>
              <a:rPr lang="en-US" dirty="0" smtClean="0"/>
              <a:t>Count buttons on gingerbread men up to 10 and match each gingerbread man to a number.</a:t>
            </a:r>
          </a:p>
          <a:p>
            <a:r>
              <a:rPr lang="en-US" dirty="0" smtClean="0"/>
              <a:t>Order gingerbread men from either smallest to largest or largest to smallest depending on their number of buttons.</a:t>
            </a:r>
          </a:p>
          <a:p>
            <a:r>
              <a:rPr lang="en-US" dirty="0" smtClean="0"/>
              <a:t>All these counting and ordering numbers games are suitable for use on computers or tablets, in the classroom or home. Questions are randomly generated so that children can play the games repeatedly. </a:t>
            </a:r>
          </a:p>
          <a:p>
            <a:endParaRPr lang="sl-SI" dirty="0"/>
          </a:p>
        </p:txBody>
      </p:sp>
      <p:sp>
        <p:nvSpPr>
          <p:cNvPr id="4" name="Ograda številke diapozitiva 3"/>
          <p:cNvSpPr>
            <a:spLocks noGrp="1"/>
          </p:cNvSpPr>
          <p:nvPr>
            <p:ph type="sldNum" sz="quarter" idx="10"/>
          </p:nvPr>
        </p:nvSpPr>
        <p:spPr/>
        <p:txBody>
          <a:bodyPr/>
          <a:lstStyle/>
          <a:p>
            <a:fld id="{E4473D67-1B68-4017-AF6C-0F2B19D08340}" type="slidenum">
              <a:rPr lang="sl-SI" smtClean="0"/>
              <a:t>20</a:t>
            </a:fld>
            <a:endParaRPr lang="sl-SI"/>
          </a:p>
        </p:txBody>
      </p:sp>
    </p:spTree>
    <p:extLst>
      <p:ext uri="{BB962C8B-B14F-4D97-AF65-F5344CB8AC3E}">
        <p14:creationId xmlns:p14="http://schemas.microsoft.com/office/powerpoint/2010/main" val="350362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8FE55F09-6F3B-449B-9A4B-F70C727C8884}" type="datetimeFigureOut">
              <a:rPr lang="sl-SI" smtClean="0"/>
              <a:t>20.3.2014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261018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FE55F09-6F3B-449B-9A4B-F70C727C8884}" type="datetimeFigureOut">
              <a:rPr lang="sl-SI" smtClean="0"/>
              <a:t>20.3.2014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273292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FE55F09-6F3B-449B-9A4B-F70C727C8884}" type="datetimeFigureOut">
              <a:rPr lang="sl-SI" smtClean="0"/>
              <a:t>20.3.2014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2375052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8FE55F09-6F3B-449B-9A4B-F70C727C8884}" type="datetimeFigureOut">
              <a:rPr lang="sl-SI" smtClean="0"/>
              <a:t>20.3.2014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1539317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8FE55F09-6F3B-449B-9A4B-F70C727C8884}" type="datetimeFigureOut">
              <a:rPr lang="sl-SI" smtClean="0"/>
              <a:t>20.3.2014</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2643264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8FE55F09-6F3B-449B-9A4B-F70C727C8884}" type="datetimeFigureOut">
              <a:rPr lang="sl-SI" smtClean="0"/>
              <a:t>20.3.2014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2997181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8FE55F09-6F3B-449B-9A4B-F70C727C8884}" type="datetimeFigureOut">
              <a:rPr lang="sl-SI" smtClean="0"/>
              <a:t>20.3.2014</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113156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8FE55F09-6F3B-449B-9A4B-F70C727C8884}" type="datetimeFigureOut">
              <a:rPr lang="sl-SI" smtClean="0"/>
              <a:t>20.3.2014</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3820267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8FE55F09-6F3B-449B-9A4B-F70C727C8884}" type="datetimeFigureOut">
              <a:rPr lang="sl-SI" smtClean="0"/>
              <a:t>20.3.2014</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95435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8FE55F09-6F3B-449B-9A4B-F70C727C8884}" type="datetimeFigureOut">
              <a:rPr lang="sl-SI" smtClean="0"/>
              <a:t>20.3.2014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160111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8FE55F09-6F3B-449B-9A4B-F70C727C8884}" type="datetimeFigureOut">
              <a:rPr lang="sl-SI" smtClean="0"/>
              <a:t>20.3.2014</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66E68C3E-F0CB-4328-AF04-B43B9387627C}" type="slidenum">
              <a:rPr lang="sl-SI" smtClean="0"/>
              <a:t>‹#›</a:t>
            </a:fld>
            <a:endParaRPr lang="sl-SI"/>
          </a:p>
        </p:txBody>
      </p:sp>
    </p:spTree>
    <p:extLst>
      <p:ext uri="{BB962C8B-B14F-4D97-AF65-F5344CB8AC3E}">
        <p14:creationId xmlns:p14="http://schemas.microsoft.com/office/powerpoint/2010/main" val="372452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55F09-6F3B-449B-9A4B-F70C727C8884}" type="datetimeFigureOut">
              <a:rPr lang="sl-SI" smtClean="0"/>
              <a:t>20.3.2014</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68C3E-F0CB-4328-AF04-B43B9387627C}" type="slidenum">
              <a:rPr lang="sl-SI" smtClean="0"/>
              <a:t>‹#›</a:t>
            </a:fld>
            <a:endParaRPr lang="sl-SI"/>
          </a:p>
        </p:txBody>
      </p:sp>
    </p:spTree>
    <p:extLst>
      <p:ext uri="{BB962C8B-B14F-4D97-AF65-F5344CB8AC3E}">
        <p14:creationId xmlns:p14="http://schemas.microsoft.com/office/powerpoint/2010/main" val="23758079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topmarks.co.uk/learning-to-count/gingerbread-man-ga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tarfall.com/n/holiday/gingerbread/play.htm?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FpBJih02aYU" TargetMode="External"/><Relationship Id="rId2" Type="http://schemas.openxmlformats.org/officeDocument/2006/relationships/hyperlink" Target="http://www.speakaboos.com/story/the-gingerbread-man" TargetMode="Externa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611560" y="548680"/>
            <a:ext cx="7772400" cy="1470025"/>
          </a:xfrm>
          <a:effectLst>
            <a:glow rad="228600">
              <a:schemeClr val="accent5">
                <a:satMod val="175000"/>
                <a:alpha val="40000"/>
              </a:schemeClr>
            </a:glow>
            <a:innerShdw blurRad="63500" dist="50800" dir="16200000">
              <a:prstClr val="black">
                <a:alpha val="50000"/>
              </a:prstClr>
            </a:innerShdw>
          </a:effectLst>
        </p:spPr>
        <p:txBody>
          <a:bodyPr>
            <a:noAutofit/>
          </a:bodyPr>
          <a:lstStyle/>
          <a:p>
            <a:r>
              <a:rPr lang="sl-SI" sz="6600" dirty="0" err="1" smtClean="0">
                <a:solidFill>
                  <a:srgbClr val="0099FF"/>
                </a:solidFill>
                <a:effectLst>
                  <a:outerShdw blurRad="38100" dist="38100" dir="2700000" algn="tl">
                    <a:srgbClr val="000000">
                      <a:alpha val="43137"/>
                    </a:srgbClr>
                  </a:outerShdw>
                </a:effectLst>
              </a:rPr>
              <a:t>The</a:t>
            </a:r>
            <a:r>
              <a:rPr lang="sl-SI" sz="6600" dirty="0" smtClean="0">
                <a:solidFill>
                  <a:srgbClr val="00B050"/>
                </a:solidFill>
                <a:effectLst>
                  <a:outerShdw blurRad="38100" dist="38100" dir="2700000" algn="tl">
                    <a:srgbClr val="000000">
                      <a:alpha val="43137"/>
                    </a:srgbClr>
                  </a:outerShdw>
                </a:effectLst>
              </a:rPr>
              <a:t> </a:t>
            </a:r>
            <a:r>
              <a:rPr lang="sl-SI" sz="6600" dirty="0" err="1" smtClean="0">
                <a:solidFill>
                  <a:srgbClr val="FF3399"/>
                </a:solidFill>
                <a:effectLst>
                  <a:outerShdw blurRad="38100" dist="38100" dir="2700000" algn="tl">
                    <a:srgbClr val="000000">
                      <a:alpha val="43137"/>
                    </a:srgbClr>
                  </a:outerShdw>
                </a:effectLst>
              </a:rPr>
              <a:t>Gingerbread</a:t>
            </a:r>
            <a:r>
              <a:rPr lang="sl-SI" sz="6600" dirty="0" smtClean="0">
                <a:solidFill>
                  <a:srgbClr val="00B050"/>
                </a:solidFill>
                <a:effectLst>
                  <a:outerShdw blurRad="38100" dist="38100" dir="2700000" algn="tl">
                    <a:srgbClr val="000000">
                      <a:alpha val="43137"/>
                    </a:srgbClr>
                  </a:outerShdw>
                </a:effectLst>
              </a:rPr>
              <a:t> </a:t>
            </a:r>
            <a:r>
              <a:rPr lang="sl-SI" sz="6600" dirty="0" smtClean="0">
                <a:solidFill>
                  <a:srgbClr val="33CC33"/>
                </a:solidFill>
                <a:effectLst>
                  <a:outerShdw blurRad="38100" dist="38100" dir="2700000" algn="tl">
                    <a:srgbClr val="000000">
                      <a:alpha val="43137"/>
                    </a:srgbClr>
                  </a:outerShdw>
                </a:effectLst>
              </a:rPr>
              <a:t>Man</a:t>
            </a:r>
            <a:endParaRPr lang="sl-SI" sz="6600" dirty="0">
              <a:solidFill>
                <a:srgbClr val="33CC33"/>
              </a:solidFill>
              <a:effectLst>
                <a:outerShdw blurRad="38100" dist="38100" dir="2700000" algn="tl">
                  <a:srgbClr val="000000">
                    <a:alpha val="43137"/>
                  </a:srgbClr>
                </a:outerShdw>
              </a:effectLst>
            </a:endParaRPr>
          </a:p>
        </p:txBody>
      </p:sp>
      <p:sp>
        <p:nvSpPr>
          <p:cNvPr id="3" name="Podnaslov 2"/>
          <p:cNvSpPr>
            <a:spLocks noGrp="1"/>
          </p:cNvSpPr>
          <p:nvPr>
            <p:ph type="subTitle" idx="1"/>
          </p:nvPr>
        </p:nvSpPr>
        <p:spPr>
          <a:xfrm>
            <a:off x="5951271" y="5877272"/>
            <a:ext cx="3200400" cy="769640"/>
          </a:xfrm>
        </p:spPr>
        <p:txBody>
          <a:bodyPr/>
          <a:lstStyle/>
          <a:p>
            <a:r>
              <a:rPr lang="sl-SI" dirty="0" smtClean="0">
                <a:solidFill>
                  <a:srgbClr val="0099FF"/>
                </a:solidFill>
                <a:effectLst>
                  <a:outerShdw blurRad="38100" dist="38100" dir="2700000" algn="tl">
                    <a:srgbClr val="000000">
                      <a:alpha val="43137"/>
                    </a:srgbClr>
                  </a:outerShdw>
                </a:effectLst>
              </a:rPr>
              <a:t>Darja Teran</a:t>
            </a:r>
            <a:endParaRPr lang="sl-SI" dirty="0">
              <a:solidFill>
                <a:srgbClr val="0099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2863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76672"/>
            <a:ext cx="5832648" cy="6008910"/>
          </a:xfrm>
        </p:spPr>
      </p:pic>
    </p:spTree>
    <p:extLst>
      <p:ext uri="{BB962C8B-B14F-4D97-AF65-F5344CB8AC3E}">
        <p14:creationId xmlns:p14="http://schemas.microsoft.com/office/powerpoint/2010/main" val="2799718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476672"/>
            <a:ext cx="5616624" cy="5818327"/>
          </a:xfrm>
        </p:spPr>
      </p:pic>
    </p:spTree>
    <p:extLst>
      <p:ext uri="{BB962C8B-B14F-4D97-AF65-F5344CB8AC3E}">
        <p14:creationId xmlns:p14="http://schemas.microsoft.com/office/powerpoint/2010/main" val="2075504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5194920" cy="1143000"/>
          </a:xfrm>
        </p:spPr>
        <p:txBody>
          <a:bodyPr/>
          <a:lstStyle/>
          <a:p>
            <a:r>
              <a:rPr lang="sl-SI" b="1" dirty="0" smtClean="0">
                <a:solidFill>
                  <a:srgbClr val="33CC33"/>
                </a:solidFill>
                <a:effectLst>
                  <a:outerShdw blurRad="38100" dist="38100" dir="2700000" algn="tl">
                    <a:srgbClr val="000000">
                      <a:alpha val="43137"/>
                    </a:srgbClr>
                  </a:outerShdw>
                </a:effectLst>
              </a:rPr>
              <a:t>ACTIVITIES</a:t>
            </a:r>
            <a:endParaRPr lang="sl-SI" b="1" dirty="0">
              <a:solidFill>
                <a:srgbClr val="33CC33"/>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1547664" y="1844825"/>
            <a:ext cx="6923112" cy="3960440"/>
          </a:xfrm>
        </p:spPr>
        <p:txBody>
          <a:bodyPr>
            <a:normAutofit lnSpcReduction="10000"/>
          </a:bodyPr>
          <a:lstStyle/>
          <a:p>
            <a:r>
              <a:rPr lang="en-GB" dirty="0" smtClean="0">
                <a:solidFill>
                  <a:srgbClr val="FF3399"/>
                </a:solidFill>
                <a:effectLst>
                  <a:outerShdw blurRad="38100" dist="38100" dir="2700000" algn="tl">
                    <a:srgbClr val="000000">
                      <a:alpha val="43137"/>
                    </a:srgbClr>
                  </a:outerShdw>
                </a:effectLst>
              </a:rPr>
              <a:t>Animals</a:t>
            </a:r>
          </a:p>
          <a:p>
            <a:r>
              <a:rPr lang="en-GB" dirty="0" smtClean="0">
                <a:solidFill>
                  <a:srgbClr val="E60000"/>
                </a:solidFill>
                <a:effectLst>
                  <a:outerShdw blurRad="38100" dist="38100" dir="2700000" algn="tl">
                    <a:srgbClr val="000000">
                      <a:alpha val="43137"/>
                    </a:srgbClr>
                  </a:outerShdw>
                </a:effectLst>
              </a:rPr>
              <a:t>Counting</a:t>
            </a:r>
          </a:p>
          <a:p>
            <a:r>
              <a:rPr lang="en-GB" dirty="0" smtClean="0">
                <a:solidFill>
                  <a:srgbClr val="0099FF"/>
                </a:solidFill>
                <a:effectLst>
                  <a:outerShdw blurRad="38100" dist="38100" dir="2700000" algn="tl">
                    <a:srgbClr val="000000">
                      <a:alpha val="43137"/>
                    </a:srgbClr>
                  </a:outerShdw>
                </a:effectLst>
              </a:rPr>
              <a:t>Colours</a:t>
            </a:r>
            <a:endParaRPr lang="sl-SI" dirty="0" smtClean="0">
              <a:solidFill>
                <a:srgbClr val="0099FF"/>
              </a:solidFill>
              <a:effectLst>
                <a:outerShdw blurRad="38100" dist="38100" dir="2700000" algn="tl">
                  <a:srgbClr val="000000">
                    <a:alpha val="43137"/>
                  </a:srgbClr>
                </a:outerShdw>
              </a:effectLst>
            </a:endParaRPr>
          </a:p>
          <a:p>
            <a:r>
              <a:rPr lang="sl-SI" dirty="0" err="1" smtClean="0">
                <a:solidFill>
                  <a:srgbClr val="FFC000"/>
                </a:solidFill>
                <a:effectLst>
                  <a:outerShdw blurRad="38100" dist="38100" dir="2700000" algn="tl">
                    <a:srgbClr val="000000">
                      <a:alpha val="43137"/>
                    </a:srgbClr>
                  </a:outerShdw>
                </a:effectLst>
              </a:rPr>
              <a:t>Shapes</a:t>
            </a:r>
            <a:endParaRPr lang="en-GB" dirty="0" smtClean="0">
              <a:solidFill>
                <a:srgbClr val="FFC000"/>
              </a:solidFill>
              <a:effectLst>
                <a:outerShdw blurRad="38100" dist="38100" dir="2700000" algn="tl">
                  <a:srgbClr val="000000">
                    <a:alpha val="43137"/>
                  </a:srgbClr>
                </a:outerShdw>
              </a:effectLst>
            </a:endParaRPr>
          </a:p>
          <a:p>
            <a:r>
              <a:rPr lang="en-GB" dirty="0" smtClean="0">
                <a:solidFill>
                  <a:srgbClr val="7030A0"/>
                </a:solidFill>
                <a:effectLst>
                  <a:outerShdw blurRad="38100" dist="38100" dir="2700000" algn="tl">
                    <a:srgbClr val="000000">
                      <a:alpha val="43137"/>
                    </a:srgbClr>
                  </a:outerShdw>
                </a:effectLst>
              </a:rPr>
              <a:t>Body</a:t>
            </a:r>
            <a:r>
              <a:rPr lang="sl-SI" dirty="0" smtClean="0">
                <a:solidFill>
                  <a:srgbClr val="7030A0"/>
                </a:solidFill>
                <a:effectLst>
                  <a:outerShdw blurRad="38100" dist="38100" dir="2700000" algn="tl">
                    <a:srgbClr val="000000">
                      <a:alpha val="43137"/>
                    </a:srgbClr>
                  </a:outerShdw>
                </a:effectLst>
              </a:rPr>
              <a:t> </a:t>
            </a:r>
            <a:r>
              <a:rPr lang="en-GB" dirty="0" smtClean="0">
                <a:solidFill>
                  <a:srgbClr val="7030A0"/>
                </a:solidFill>
                <a:effectLst>
                  <a:outerShdw blurRad="38100" dist="38100" dir="2700000" algn="tl">
                    <a:srgbClr val="000000">
                      <a:alpha val="43137"/>
                    </a:srgbClr>
                  </a:outerShdw>
                </a:effectLst>
              </a:rPr>
              <a:t>parts</a:t>
            </a:r>
          </a:p>
          <a:p>
            <a:r>
              <a:rPr lang="en-GB" dirty="0" smtClean="0">
                <a:solidFill>
                  <a:schemeClr val="accent6">
                    <a:lumMod val="75000"/>
                  </a:schemeClr>
                </a:solidFill>
                <a:effectLst>
                  <a:outerShdw blurRad="38100" dist="38100" dir="2700000" algn="tl">
                    <a:srgbClr val="000000">
                      <a:alpha val="43137"/>
                    </a:srgbClr>
                  </a:outerShdw>
                </a:effectLst>
              </a:rPr>
              <a:t>Spices</a:t>
            </a:r>
            <a:endParaRPr lang="sl-SI" dirty="0" smtClean="0">
              <a:solidFill>
                <a:schemeClr val="accent6">
                  <a:lumMod val="75000"/>
                </a:schemeClr>
              </a:solidFill>
              <a:effectLst>
                <a:outerShdw blurRad="38100" dist="38100" dir="2700000" algn="tl">
                  <a:srgbClr val="000000">
                    <a:alpha val="43137"/>
                  </a:srgbClr>
                </a:outerShdw>
              </a:effectLst>
            </a:endParaRPr>
          </a:p>
          <a:p>
            <a:r>
              <a:rPr lang="sl-SI" dirty="0" err="1" smtClean="0">
                <a:solidFill>
                  <a:srgbClr val="33CC33"/>
                </a:solidFill>
                <a:effectLst>
                  <a:outerShdw blurRad="38100" dist="38100" dir="2700000" algn="tl">
                    <a:srgbClr val="000000">
                      <a:alpha val="43137"/>
                    </a:srgbClr>
                  </a:outerShdw>
                </a:effectLst>
              </a:rPr>
              <a:t>House</a:t>
            </a:r>
            <a:endParaRPr lang="en-GB" dirty="0" smtClean="0">
              <a:solidFill>
                <a:srgbClr val="33CC33"/>
              </a:solidFill>
              <a:effectLst>
                <a:outerShdw blurRad="38100" dist="38100" dir="2700000" algn="tl">
                  <a:srgbClr val="000000">
                    <a:alpha val="43137"/>
                  </a:srgbClr>
                </a:outerShdw>
              </a:effectLst>
            </a:endParaRPr>
          </a:p>
          <a:p>
            <a:pPr marL="0" indent="0">
              <a:buNone/>
            </a:pPr>
            <a:endParaRPr lang="sl-SI" dirty="0"/>
          </a:p>
        </p:txBody>
      </p:sp>
    </p:spTree>
    <p:extLst>
      <p:ext uri="{BB962C8B-B14F-4D97-AF65-F5344CB8AC3E}">
        <p14:creationId xmlns:p14="http://schemas.microsoft.com/office/powerpoint/2010/main" val="513648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67544" y="188640"/>
            <a:ext cx="5616624" cy="1143000"/>
          </a:xfrm>
        </p:spPr>
        <p:txBody>
          <a:bodyPr>
            <a:normAutofit fontScale="90000"/>
          </a:bodyPr>
          <a:lstStyle/>
          <a:p>
            <a:r>
              <a:rPr lang="sl-SI" dirty="0" err="1" smtClean="0">
                <a:solidFill>
                  <a:srgbClr val="33CC33"/>
                </a:solidFill>
                <a:effectLst>
                  <a:outerShdw blurRad="38100" dist="38100" dir="2700000" algn="tl">
                    <a:srgbClr val="000000">
                      <a:alpha val="43137"/>
                    </a:srgbClr>
                  </a:outerShdw>
                </a:effectLst>
              </a:rPr>
              <a:t>The</a:t>
            </a:r>
            <a:r>
              <a:rPr lang="sl-SI" dirty="0" smtClean="0">
                <a:solidFill>
                  <a:srgbClr val="33CC33"/>
                </a:solidFill>
                <a:effectLst>
                  <a:outerShdw blurRad="38100" dist="38100" dir="2700000" algn="tl">
                    <a:srgbClr val="000000">
                      <a:alpha val="43137"/>
                    </a:srgbClr>
                  </a:outerShdw>
                </a:effectLst>
              </a:rPr>
              <a:t> </a:t>
            </a:r>
            <a:r>
              <a:rPr lang="sl-SI" dirty="0" err="1" smtClean="0">
                <a:solidFill>
                  <a:srgbClr val="33CC33"/>
                </a:solidFill>
                <a:effectLst>
                  <a:outerShdw blurRad="38100" dist="38100" dir="2700000" algn="tl">
                    <a:srgbClr val="000000">
                      <a:alpha val="43137"/>
                    </a:srgbClr>
                  </a:outerShdw>
                </a:effectLst>
              </a:rPr>
              <a:t>Gingerbread</a:t>
            </a:r>
            <a:r>
              <a:rPr lang="sl-SI" dirty="0" smtClean="0">
                <a:solidFill>
                  <a:srgbClr val="33CC33"/>
                </a:solidFill>
                <a:effectLst>
                  <a:outerShdw blurRad="38100" dist="38100" dir="2700000" algn="tl">
                    <a:srgbClr val="000000">
                      <a:alpha val="43137"/>
                    </a:srgbClr>
                  </a:outerShdw>
                </a:effectLst>
              </a:rPr>
              <a:t> Man‘s </a:t>
            </a:r>
            <a:r>
              <a:rPr lang="sl-SI" dirty="0" err="1" smtClean="0">
                <a:solidFill>
                  <a:srgbClr val="33CC33"/>
                </a:solidFill>
                <a:effectLst>
                  <a:outerShdw blurRad="38100" dist="38100" dir="2700000" algn="tl">
                    <a:srgbClr val="000000">
                      <a:alpha val="43137"/>
                    </a:srgbClr>
                  </a:outerShdw>
                </a:effectLst>
              </a:rPr>
              <a:t>Songs</a:t>
            </a:r>
            <a:endParaRPr lang="sl-SI" dirty="0">
              <a:solidFill>
                <a:srgbClr val="33CC33"/>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p:txBody>
          <a:bodyPr/>
          <a:lstStyle/>
          <a:p>
            <a:pPr marL="0" indent="0">
              <a:buNone/>
            </a:pPr>
            <a:endParaRPr lang="sl-SI" i="1"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411" r="1299"/>
          <a:stretch/>
        </p:blipFill>
        <p:spPr bwMode="auto">
          <a:xfrm>
            <a:off x="620189" y="1700808"/>
            <a:ext cx="4468817" cy="4339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3938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260648"/>
            <a:ext cx="5554960" cy="940966"/>
          </a:xfrm>
        </p:spPr>
        <p:txBody>
          <a:bodyPr>
            <a:noAutofit/>
          </a:bodyPr>
          <a:lstStyle/>
          <a:p>
            <a:r>
              <a:rPr lang="sl-SI" sz="3800" dirty="0" err="1" smtClean="0">
                <a:solidFill>
                  <a:srgbClr val="0099FF"/>
                </a:solidFill>
                <a:effectLst>
                  <a:outerShdw blurRad="38100" dist="38100" dir="2700000" algn="tl">
                    <a:srgbClr val="000000">
                      <a:alpha val="43137"/>
                    </a:srgbClr>
                  </a:outerShdw>
                </a:effectLst>
              </a:rPr>
              <a:t>Five</a:t>
            </a:r>
            <a:r>
              <a:rPr lang="sl-SI" sz="3800" dirty="0" smtClean="0">
                <a:solidFill>
                  <a:srgbClr val="0099FF"/>
                </a:solidFill>
                <a:effectLst>
                  <a:outerShdw blurRad="38100" dist="38100" dir="2700000" algn="tl">
                    <a:srgbClr val="000000">
                      <a:alpha val="43137"/>
                    </a:srgbClr>
                  </a:outerShdw>
                </a:effectLst>
              </a:rPr>
              <a:t> </a:t>
            </a:r>
            <a:r>
              <a:rPr lang="sl-SI" sz="3800" dirty="0" err="1" smtClean="0">
                <a:solidFill>
                  <a:srgbClr val="00B050"/>
                </a:solidFill>
                <a:effectLst>
                  <a:outerShdw blurRad="38100" dist="38100" dir="2700000" algn="tl">
                    <a:srgbClr val="000000">
                      <a:alpha val="43137"/>
                    </a:srgbClr>
                  </a:outerShdw>
                </a:effectLst>
              </a:rPr>
              <a:t>Yummy</a:t>
            </a:r>
            <a:r>
              <a:rPr lang="sl-SI" sz="3800" dirty="0" smtClean="0">
                <a:solidFill>
                  <a:srgbClr val="0099FF"/>
                </a:solidFill>
                <a:effectLst>
                  <a:outerShdw blurRad="38100" dist="38100" dir="2700000" algn="tl">
                    <a:srgbClr val="000000">
                      <a:alpha val="43137"/>
                    </a:srgbClr>
                  </a:outerShdw>
                </a:effectLst>
              </a:rPr>
              <a:t> </a:t>
            </a:r>
            <a:r>
              <a:rPr lang="sl-SI" sz="3800" dirty="0" err="1" smtClean="0">
                <a:solidFill>
                  <a:srgbClr val="FF3399"/>
                </a:solidFill>
                <a:effectLst>
                  <a:outerShdw blurRad="38100" dist="38100" dir="2700000" algn="tl">
                    <a:srgbClr val="000000">
                      <a:alpha val="43137"/>
                    </a:srgbClr>
                  </a:outerShdw>
                </a:effectLst>
              </a:rPr>
              <a:t>Gingerbread</a:t>
            </a:r>
            <a:endParaRPr lang="sl-SI" sz="3800" dirty="0">
              <a:solidFill>
                <a:srgbClr val="FF3399"/>
              </a:solidFill>
              <a:effectLst>
                <a:outerShdw blurRad="38100" dist="38100" dir="2700000" algn="tl">
                  <a:srgbClr val="000000">
                    <a:alpha val="43137"/>
                  </a:srgbClr>
                </a:outerShdw>
              </a:effectLst>
            </a:endParaRPr>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340768"/>
            <a:ext cx="4032448" cy="5218968"/>
          </a:xfrm>
        </p:spPr>
      </p:pic>
    </p:spTree>
    <p:extLst>
      <p:ext uri="{BB962C8B-B14F-4D97-AF65-F5344CB8AC3E}">
        <p14:creationId xmlns:p14="http://schemas.microsoft.com/office/powerpoint/2010/main" val="1136233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116632"/>
            <a:ext cx="6419056" cy="998984"/>
          </a:xfrm>
        </p:spPr>
        <p:txBody>
          <a:bodyPr>
            <a:normAutofit/>
          </a:bodyPr>
          <a:lstStyle/>
          <a:p>
            <a:r>
              <a:rPr lang="sl-SI" sz="4000" dirty="0" err="1" smtClean="0">
                <a:solidFill>
                  <a:srgbClr val="FF3399"/>
                </a:solidFill>
                <a:effectLst>
                  <a:outerShdw blurRad="38100" dist="38100" dir="2700000" algn="tl">
                    <a:srgbClr val="000000">
                      <a:alpha val="43137"/>
                    </a:srgbClr>
                  </a:outerShdw>
                </a:effectLst>
              </a:rPr>
              <a:t>Five</a:t>
            </a:r>
            <a:r>
              <a:rPr lang="sl-SI" sz="4000" dirty="0" smtClean="0">
                <a:effectLst>
                  <a:outerShdw blurRad="38100" dist="38100" dir="2700000" algn="tl">
                    <a:srgbClr val="000000">
                      <a:alpha val="43137"/>
                    </a:srgbClr>
                  </a:outerShdw>
                </a:effectLst>
              </a:rPr>
              <a:t> </a:t>
            </a:r>
            <a:r>
              <a:rPr lang="sl-SI" sz="4000" dirty="0" err="1" smtClean="0">
                <a:solidFill>
                  <a:srgbClr val="FFC000"/>
                </a:solidFill>
                <a:effectLst>
                  <a:outerShdw blurRad="38100" dist="38100" dir="2700000" algn="tl">
                    <a:srgbClr val="000000">
                      <a:alpha val="43137"/>
                    </a:srgbClr>
                  </a:outerShdw>
                </a:effectLst>
              </a:rPr>
              <a:t>Little</a:t>
            </a:r>
            <a:r>
              <a:rPr lang="sl-SI" sz="4000" dirty="0" smtClean="0">
                <a:effectLst>
                  <a:outerShdw blurRad="38100" dist="38100" dir="2700000" algn="tl">
                    <a:srgbClr val="000000">
                      <a:alpha val="43137"/>
                    </a:srgbClr>
                  </a:outerShdw>
                </a:effectLst>
              </a:rPr>
              <a:t> </a:t>
            </a:r>
            <a:r>
              <a:rPr lang="sl-SI" sz="4000" dirty="0" err="1" smtClean="0">
                <a:solidFill>
                  <a:srgbClr val="996633"/>
                </a:solidFill>
                <a:effectLst>
                  <a:outerShdw blurRad="38100" dist="38100" dir="2700000" algn="tl">
                    <a:srgbClr val="000000">
                      <a:alpha val="43137"/>
                    </a:srgbClr>
                  </a:outerShdw>
                </a:effectLst>
              </a:rPr>
              <a:t>Gingerbread</a:t>
            </a:r>
            <a:r>
              <a:rPr lang="sl-SI" sz="4000" dirty="0" smtClean="0">
                <a:effectLst>
                  <a:outerShdw blurRad="38100" dist="38100" dir="2700000" algn="tl">
                    <a:srgbClr val="000000">
                      <a:alpha val="43137"/>
                    </a:srgbClr>
                  </a:outerShdw>
                </a:effectLst>
              </a:rPr>
              <a:t> </a:t>
            </a:r>
            <a:r>
              <a:rPr lang="sl-SI" sz="4000" dirty="0" smtClean="0">
                <a:solidFill>
                  <a:srgbClr val="00B050"/>
                </a:solidFill>
                <a:effectLst>
                  <a:outerShdw blurRad="38100" dist="38100" dir="2700000" algn="tl">
                    <a:srgbClr val="000000">
                      <a:alpha val="43137"/>
                    </a:srgbClr>
                  </a:outerShdw>
                </a:effectLst>
              </a:rPr>
              <a:t>Men</a:t>
            </a:r>
            <a:endParaRPr lang="sl-SI" sz="4000" dirty="0">
              <a:solidFill>
                <a:srgbClr val="00B050"/>
              </a:solidFill>
              <a:effectLst>
                <a:outerShdw blurRad="38100" dist="38100" dir="2700000" algn="tl">
                  <a:srgbClr val="000000">
                    <a:alpha val="43137"/>
                  </a:srgbClr>
                </a:outerShdw>
              </a:effectLst>
            </a:endParaRPr>
          </a:p>
        </p:txBody>
      </p:sp>
      <p:sp>
        <p:nvSpPr>
          <p:cNvPr id="6" name="Ograda vsebine 2"/>
          <p:cNvSpPr txBox="1">
            <a:spLocks/>
          </p:cNvSpPr>
          <p:nvPr/>
        </p:nvSpPr>
        <p:spPr>
          <a:xfrm>
            <a:off x="457200" y="1340768"/>
            <a:ext cx="8229600" cy="525658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200" dirty="0" smtClean="0">
                <a:effectLst>
                  <a:outerShdw blurRad="38100" dist="38100" dir="2700000" algn="tl">
                    <a:srgbClr val="000000">
                      <a:alpha val="43137"/>
                    </a:srgbClr>
                  </a:outerShdw>
                </a:effectLst>
              </a:rPr>
              <a:t>Five little Gingerbread Men jumping on the bed.</a:t>
            </a:r>
          </a:p>
          <a:p>
            <a:pPr marL="0" indent="0">
              <a:buNone/>
            </a:pPr>
            <a:r>
              <a:rPr lang="en-GB" sz="2200" dirty="0" smtClean="0">
                <a:effectLst>
                  <a:outerShdw blurRad="38100" dist="38100" dir="2700000" algn="tl">
                    <a:srgbClr val="000000">
                      <a:alpha val="43137"/>
                    </a:srgbClr>
                  </a:outerShdw>
                </a:effectLst>
              </a:rPr>
              <a:t>One runs away and he is </a:t>
            </a:r>
            <a:r>
              <a:rPr lang="en-GB" sz="2200" dirty="0" smtClean="0">
                <a:solidFill>
                  <a:srgbClr val="E60000"/>
                </a:solidFill>
                <a:effectLst>
                  <a:outerShdw blurRad="38100" dist="38100" dir="2700000" algn="tl">
                    <a:srgbClr val="000000">
                      <a:alpha val="43137"/>
                    </a:srgbClr>
                  </a:outerShdw>
                </a:effectLst>
              </a:rPr>
              <a:t>red</a:t>
            </a:r>
            <a:r>
              <a:rPr lang="en-GB" sz="2200" dirty="0" smtClean="0">
                <a:effectLst>
                  <a:outerShdw blurRad="38100" dist="38100" dir="2700000" algn="tl">
                    <a:srgbClr val="000000">
                      <a:alpha val="43137"/>
                    </a:srgbClr>
                  </a:outerShdw>
                </a:effectLst>
              </a:rPr>
              <a:t>.</a:t>
            </a:r>
          </a:p>
          <a:p>
            <a:pPr marL="0" indent="0">
              <a:buNone/>
            </a:pPr>
            <a:endParaRPr lang="en-GB" sz="2200" dirty="0" smtClean="0">
              <a:effectLst>
                <a:outerShdw blurRad="38100" dist="38100" dir="2700000" algn="tl">
                  <a:srgbClr val="000000">
                    <a:alpha val="43137"/>
                  </a:srgbClr>
                </a:outerShdw>
              </a:effectLst>
            </a:endParaRPr>
          </a:p>
          <a:p>
            <a:pPr marL="0" indent="0">
              <a:buNone/>
            </a:pPr>
            <a:r>
              <a:rPr lang="en-GB" sz="2200" dirty="0" smtClean="0">
                <a:effectLst>
                  <a:outerShdw blurRad="38100" dist="38100" dir="2700000" algn="tl">
                    <a:srgbClr val="000000">
                      <a:alpha val="43137"/>
                    </a:srgbClr>
                  </a:outerShdw>
                </a:effectLst>
              </a:rPr>
              <a:t>Four little Gingerbread Men </a:t>
            </a:r>
            <a:r>
              <a:rPr lang="en-GB" sz="2200" dirty="0" err="1" smtClean="0">
                <a:effectLst>
                  <a:outerShdw blurRad="38100" dist="38100" dir="2700000" algn="tl">
                    <a:srgbClr val="000000">
                      <a:alpha val="43137"/>
                    </a:srgbClr>
                  </a:outerShdw>
                </a:effectLst>
              </a:rPr>
              <a:t>eatin</a:t>
            </a:r>
            <a:r>
              <a:rPr lang="sl-SI" sz="2200" dirty="0" smtClean="0">
                <a:effectLst>
                  <a:outerShdw blurRad="38100" dist="38100" dir="2700000" algn="tl">
                    <a:srgbClr val="000000">
                      <a:alpha val="43137"/>
                    </a:srgbClr>
                  </a:outerShdw>
                </a:effectLst>
              </a:rPr>
              <a:t>g</a:t>
            </a:r>
            <a:r>
              <a:rPr lang="en-GB" sz="2200" dirty="0" smtClean="0">
                <a:effectLst>
                  <a:outerShdw blurRad="38100" dist="38100" dir="2700000" algn="tl">
                    <a:srgbClr val="000000">
                      <a:alpha val="43137"/>
                    </a:srgbClr>
                  </a:outerShdw>
                </a:effectLst>
              </a:rPr>
              <a:t> </a:t>
            </a:r>
            <a:r>
              <a:rPr lang="en-GB" sz="2200" dirty="0" err="1" smtClean="0">
                <a:effectLst>
                  <a:outerShdw blurRad="38100" dist="38100" dir="2700000" algn="tl">
                    <a:srgbClr val="000000">
                      <a:alpha val="43137"/>
                    </a:srgbClr>
                  </a:outerShdw>
                </a:effectLst>
              </a:rPr>
              <a:t>jello</a:t>
            </a:r>
            <a:r>
              <a:rPr lang="en-GB" sz="2200" dirty="0" smtClean="0">
                <a:effectLst>
                  <a:outerShdw blurRad="38100" dist="38100" dir="2700000" algn="tl">
                    <a:srgbClr val="000000">
                      <a:alpha val="43137"/>
                    </a:srgbClr>
                  </a:outerShdw>
                </a:effectLst>
              </a:rPr>
              <a:t>.</a:t>
            </a:r>
          </a:p>
          <a:p>
            <a:pPr marL="0" indent="0">
              <a:buNone/>
            </a:pPr>
            <a:r>
              <a:rPr lang="en-GB" sz="2200" dirty="0" smtClean="0">
                <a:effectLst>
                  <a:outerShdw blurRad="38100" dist="38100" dir="2700000" algn="tl">
                    <a:srgbClr val="000000">
                      <a:alpha val="43137"/>
                    </a:srgbClr>
                  </a:outerShdw>
                </a:effectLst>
              </a:rPr>
              <a:t>One runs  away and he is </a:t>
            </a:r>
            <a:r>
              <a:rPr lang="en-GB" sz="2200" dirty="0" smtClean="0">
                <a:solidFill>
                  <a:srgbClr val="FFFF00"/>
                </a:solidFill>
                <a:effectLst>
                  <a:outerShdw blurRad="38100" dist="38100" dir="2700000" algn="tl">
                    <a:srgbClr val="000000">
                      <a:alpha val="43137"/>
                    </a:srgbClr>
                  </a:outerShdw>
                </a:effectLst>
              </a:rPr>
              <a:t>yellow</a:t>
            </a:r>
            <a:r>
              <a:rPr lang="en-GB" sz="2200" dirty="0" smtClean="0">
                <a:effectLst>
                  <a:outerShdw blurRad="38100" dist="38100" dir="2700000" algn="tl">
                    <a:srgbClr val="000000">
                      <a:alpha val="43137"/>
                    </a:srgbClr>
                  </a:outerShdw>
                </a:effectLst>
              </a:rPr>
              <a:t>.</a:t>
            </a:r>
          </a:p>
          <a:p>
            <a:pPr marL="0" indent="0">
              <a:buNone/>
            </a:pPr>
            <a:endParaRPr lang="en-GB" sz="2200" dirty="0" smtClean="0">
              <a:effectLst>
                <a:outerShdw blurRad="38100" dist="38100" dir="2700000" algn="tl">
                  <a:srgbClr val="000000">
                    <a:alpha val="43137"/>
                  </a:srgbClr>
                </a:outerShdw>
              </a:effectLst>
            </a:endParaRPr>
          </a:p>
          <a:p>
            <a:pPr marL="0" indent="0">
              <a:buNone/>
            </a:pPr>
            <a:r>
              <a:rPr lang="en-GB" sz="2200" dirty="0" smtClean="0">
                <a:effectLst>
                  <a:outerShdw blurRad="38100" dist="38100" dir="2700000" algn="tl">
                    <a:srgbClr val="000000">
                      <a:alpha val="43137"/>
                    </a:srgbClr>
                  </a:outerShdw>
                </a:effectLst>
              </a:rPr>
              <a:t>Three little Gingerbread Men acting mean.</a:t>
            </a:r>
          </a:p>
          <a:p>
            <a:pPr marL="0" indent="0">
              <a:buNone/>
            </a:pPr>
            <a:r>
              <a:rPr lang="en-GB" sz="2200" dirty="0" smtClean="0">
                <a:effectLst>
                  <a:outerShdw blurRad="38100" dist="38100" dir="2700000" algn="tl">
                    <a:srgbClr val="000000">
                      <a:alpha val="43137"/>
                    </a:srgbClr>
                  </a:outerShdw>
                </a:effectLst>
              </a:rPr>
              <a:t>One runs away and he is </a:t>
            </a:r>
            <a:r>
              <a:rPr lang="en-GB" sz="2200" dirty="0" smtClean="0">
                <a:solidFill>
                  <a:srgbClr val="33CC33"/>
                </a:solidFill>
                <a:effectLst>
                  <a:outerShdw blurRad="38100" dist="38100" dir="2700000" algn="tl">
                    <a:srgbClr val="000000">
                      <a:alpha val="43137"/>
                    </a:srgbClr>
                  </a:outerShdw>
                </a:effectLst>
              </a:rPr>
              <a:t>Green</a:t>
            </a:r>
          </a:p>
          <a:p>
            <a:pPr marL="0" indent="0">
              <a:buNone/>
            </a:pPr>
            <a:endParaRPr lang="en-GB" sz="2200" dirty="0" smtClean="0">
              <a:effectLst>
                <a:outerShdw blurRad="38100" dist="38100" dir="2700000" algn="tl">
                  <a:srgbClr val="000000">
                    <a:alpha val="43137"/>
                  </a:srgbClr>
                </a:outerShdw>
              </a:effectLst>
            </a:endParaRPr>
          </a:p>
          <a:p>
            <a:pPr marL="0" indent="0">
              <a:buNone/>
            </a:pPr>
            <a:r>
              <a:rPr lang="en-GB" sz="2200" dirty="0" smtClean="0">
                <a:effectLst>
                  <a:outerShdw blurRad="38100" dist="38100" dir="2700000" algn="tl">
                    <a:srgbClr val="000000">
                      <a:alpha val="43137"/>
                    </a:srgbClr>
                  </a:outerShdw>
                </a:effectLst>
              </a:rPr>
              <a:t>Two little </a:t>
            </a:r>
            <a:r>
              <a:rPr lang="sl-SI" sz="2200" dirty="0" smtClean="0">
                <a:effectLst>
                  <a:outerShdw blurRad="38100" dist="38100" dir="2700000" algn="tl">
                    <a:srgbClr val="000000">
                      <a:alpha val="43137"/>
                    </a:srgbClr>
                  </a:outerShdw>
                </a:effectLst>
              </a:rPr>
              <a:t>G</a:t>
            </a:r>
            <a:r>
              <a:rPr lang="en-GB" sz="2200" dirty="0" err="1" smtClean="0">
                <a:effectLst>
                  <a:outerShdw blurRad="38100" dist="38100" dir="2700000" algn="tl">
                    <a:srgbClr val="000000">
                      <a:alpha val="43137"/>
                    </a:srgbClr>
                  </a:outerShdw>
                </a:effectLst>
              </a:rPr>
              <a:t>ingerbread</a:t>
            </a:r>
            <a:r>
              <a:rPr lang="en-GB" sz="2200" dirty="0" smtClean="0">
                <a:effectLst>
                  <a:outerShdw blurRad="38100" dist="38100" dir="2700000" algn="tl">
                    <a:srgbClr val="000000">
                      <a:alpha val="43137"/>
                    </a:srgbClr>
                  </a:outerShdw>
                </a:effectLst>
              </a:rPr>
              <a:t> </a:t>
            </a:r>
            <a:r>
              <a:rPr lang="sl-SI" sz="2200" dirty="0" smtClean="0">
                <a:effectLst>
                  <a:outerShdw blurRad="38100" dist="38100" dir="2700000" algn="tl">
                    <a:srgbClr val="000000">
                      <a:alpha val="43137"/>
                    </a:srgbClr>
                  </a:outerShdw>
                </a:effectLst>
              </a:rPr>
              <a:t>M</a:t>
            </a:r>
            <a:r>
              <a:rPr lang="en-GB" sz="2200" dirty="0" smtClean="0">
                <a:effectLst>
                  <a:outerShdw blurRad="38100" dist="38100" dir="2700000" algn="tl">
                    <a:srgbClr val="000000">
                      <a:alpha val="43137"/>
                    </a:srgbClr>
                  </a:outerShdw>
                </a:effectLst>
              </a:rPr>
              <a:t>en about to fall down.</a:t>
            </a:r>
          </a:p>
          <a:p>
            <a:pPr marL="0" indent="0">
              <a:buNone/>
            </a:pPr>
            <a:r>
              <a:rPr lang="en-GB" sz="2200" dirty="0" smtClean="0">
                <a:effectLst>
                  <a:outerShdw blurRad="38100" dist="38100" dir="2700000" algn="tl">
                    <a:srgbClr val="000000">
                      <a:alpha val="43137"/>
                    </a:srgbClr>
                  </a:outerShdw>
                </a:effectLst>
              </a:rPr>
              <a:t>One runs away and he is </a:t>
            </a:r>
            <a:r>
              <a:rPr lang="en-GB" sz="2200" dirty="0" smtClean="0">
                <a:solidFill>
                  <a:srgbClr val="996633"/>
                </a:solidFill>
                <a:effectLst>
                  <a:outerShdw blurRad="38100" dist="38100" dir="2700000" algn="tl">
                    <a:srgbClr val="000000">
                      <a:alpha val="43137"/>
                    </a:srgbClr>
                  </a:outerShdw>
                </a:effectLst>
              </a:rPr>
              <a:t>brown</a:t>
            </a:r>
            <a:r>
              <a:rPr lang="en-GB" sz="2200" dirty="0" smtClean="0">
                <a:effectLst>
                  <a:outerShdw blurRad="38100" dist="38100" dir="2700000" algn="tl">
                    <a:srgbClr val="000000">
                      <a:alpha val="43137"/>
                    </a:srgbClr>
                  </a:outerShdw>
                </a:effectLst>
              </a:rPr>
              <a:t>.</a:t>
            </a:r>
          </a:p>
          <a:p>
            <a:pPr marL="0" indent="0">
              <a:buNone/>
            </a:pPr>
            <a:endParaRPr lang="en-GB" sz="2200" dirty="0" smtClean="0">
              <a:effectLst>
                <a:outerShdw blurRad="38100" dist="38100" dir="2700000" algn="tl">
                  <a:srgbClr val="000000">
                    <a:alpha val="43137"/>
                  </a:srgbClr>
                </a:outerShdw>
              </a:effectLst>
            </a:endParaRPr>
          </a:p>
          <a:p>
            <a:pPr marL="0" indent="0">
              <a:buNone/>
            </a:pPr>
            <a:r>
              <a:rPr lang="en-GB" sz="2200" dirty="0" smtClean="0">
                <a:effectLst>
                  <a:outerShdw blurRad="38100" dist="38100" dir="2700000" algn="tl">
                    <a:srgbClr val="000000">
                      <a:alpha val="43137"/>
                    </a:srgbClr>
                  </a:outerShdw>
                </a:effectLst>
              </a:rPr>
              <a:t>One little Gingerbread Man looking at you.</a:t>
            </a:r>
          </a:p>
          <a:p>
            <a:pPr marL="0" indent="0">
              <a:buNone/>
            </a:pPr>
            <a:r>
              <a:rPr lang="en-GB" sz="2200" dirty="0" smtClean="0">
                <a:effectLst>
                  <a:outerShdw blurRad="38100" dist="38100" dir="2700000" algn="tl">
                    <a:srgbClr val="000000">
                      <a:alpha val="43137"/>
                    </a:srgbClr>
                  </a:outerShdw>
                </a:effectLst>
              </a:rPr>
              <a:t>He runs away and he is </a:t>
            </a:r>
            <a:r>
              <a:rPr lang="en-GB" sz="2200" dirty="0" smtClean="0">
                <a:solidFill>
                  <a:srgbClr val="0099FF"/>
                </a:solidFill>
                <a:effectLst>
                  <a:outerShdw blurRad="38100" dist="38100" dir="2700000" algn="tl">
                    <a:srgbClr val="000000">
                      <a:alpha val="43137"/>
                    </a:srgbClr>
                  </a:outerShdw>
                </a:effectLst>
              </a:rPr>
              <a:t>blue</a:t>
            </a:r>
            <a:r>
              <a:rPr lang="en-GB" sz="2200" dirty="0" smtClean="0">
                <a:effectLst>
                  <a:outerShdw blurRad="38100" dist="38100" dir="2700000" algn="tl">
                    <a:srgbClr val="000000">
                      <a:alpha val="43137"/>
                    </a:srgbClr>
                  </a:outerShdw>
                </a:effectLst>
              </a:rPr>
              <a:t>.</a:t>
            </a:r>
          </a:p>
          <a:p>
            <a:pPr marL="0" indent="0">
              <a:buNone/>
            </a:pPr>
            <a:endParaRPr lang="sl-SI" sz="2000" dirty="0"/>
          </a:p>
          <a:p>
            <a:pPr marL="0" indent="0">
              <a:buNone/>
            </a:pPr>
            <a:endParaRPr lang="sl-SI" sz="2000" dirty="0"/>
          </a:p>
        </p:txBody>
      </p:sp>
    </p:spTree>
    <p:extLst>
      <p:ext uri="{BB962C8B-B14F-4D97-AF65-F5344CB8AC3E}">
        <p14:creationId xmlns:p14="http://schemas.microsoft.com/office/powerpoint/2010/main" val="2707488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188640"/>
            <a:ext cx="5554960" cy="1143000"/>
          </a:xfrm>
        </p:spPr>
        <p:txBody>
          <a:bodyPr/>
          <a:lstStyle/>
          <a:p>
            <a:r>
              <a:rPr lang="sl-SI" dirty="0" err="1" smtClean="0">
                <a:solidFill>
                  <a:srgbClr val="0099FF"/>
                </a:solidFill>
                <a:effectLst>
                  <a:outerShdw blurRad="38100" dist="38100" dir="2700000" algn="tl">
                    <a:srgbClr val="000000">
                      <a:alpha val="43137"/>
                    </a:srgbClr>
                  </a:outerShdw>
                </a:effectLst>
              </a:rPr>
              <a:t>Numbers</a:t>
            </a:r>
            <a:r>
              <a:rPr lang="sl-SI" dirty="0" smtClean="0">
                <a:solidFill>
                  <a:srgbClr val="0099FF"/>
                </a:solidFill>
                <a:effectLst>
                  <a:outerShdw blurRad="38100" dist="38100" dir="2700000" algn="tl">
                    <a:srgbClr val="000000">
                      <a:alpha val="43137"/>
                    </a:srgbClr>
                  </a:outerShdw>
                </a:effectLst>
              </a:rPr>
              <a:t> </a:t>
            </a:r>
            <a:r>
              <a:rPr lang="sl-SI" dirty="0" err="1" smtClean="0">
                <a:solidFill>
                  <a:srgbClr val="33CC33"/>
                </a:solidFill>
                <a:effectLst>
                  <a:outerShdw blurRad="38100" dist="38100" dir="2700000" algn="tl">
                    <a:srgbClr val="000000">
                      <a:alpha val="43137"/>
                    </a:srgbClr>
                  </a:outerShdw>
                </a:effectLst>
              </a:rPr>
              <a:t>from</a:t>
            </a:r>
            <a:r>
              <a:rPr lang="sl-SI" dirty="0" smtClean="0">
                <a:solidFill>
                  <a:srgbClr val="0099FF"/>
                </a:solidFill>
                <a:effectLst>
                  <a:outerShdw blurRad="38100" dist="38100" dir="2700000" algn="tl">
                    <a:srgbClr val="000000">
                      <a:alpha val="43137"/>
                    </a:srgbClr>
                  </a:outerShdw>
                </a:effectLst>
              </a:rPr>
              <a:t> </a:t>
            </a:r>
            <a:r>
              <a:rPr lang="sl-SI" dirty="0" smtClean="0">
                <a:solidFill>
                  <a:schemeClr val="accent5">
                    <a:lumMod val="60000"/>
                    <a:lumOff val="40000"/>
                  </a:schemeClr>
                </a:solidFill>
                <a:effectLst>
                  <a:outerShdw blurRad="38100" dist="38100" dir="2700000" algn="tl">
                    <a:srgbClr val="000000">
                      <a:alpha val="43137"/>
                    </a:srgbClr>
                  </a:outerShdw>
                </a:effectLst>
              </a:rPr>
              <a:t>1 to 12</a:t>
            </a:r>
            <a:endParaRPr lang="sl-SI" dirty="0">
              <a:solidFill>
                <a:schemeClr val="accent5">
                  <a:lumMod val="60000"/>
                  <a:lumOff val="40000"/>
                </a:schemeClr>
              </a:solidFill>
              <a:effectLst>
                <a:outerShdw blurRad="38100" dist="38100" dir="2700000" algn="tl">
                  <a:srgbClr val="000000">
                    <a:alpha val="43137"/>
                  </a:srgbClr>
                </a:outerShdw>
              </a:effectLst>
            </a:endParaRPr>
          </a:p>
        </p:txBody>
      </p:sp>
      <p:pic>
        <p:nvPicPr>
          <p:cNvPr id="5" name="Slika 4"/>
          <p:cNvPicPr>
            <a:picLocks noChangeAspect="1"/>
          </p:cNvPicPr>
          <p:nvPr/>
        </p:nvPicPr>
        <p:blipFill rotWithShape="1">
          <a:blip r:embed="rId2">
            <a:extLst>
              <a:ext uri="{28A0092B-C50C-407E-A947-70E740481C1C}">
                <a14:useLocalDpi xmlns:a14="http://schemas.microsoft.com/office/drawing/2010/main" val="0"/>
              </a:ext>
            </a:extLst>
          </a:blip>
          <a:srcRect l="2123" t="9826" r="2196" b="1535"/>
          <a:stretch/>
        </p:blipFill>
        <p:spPr>
          <a:xfrm>
            <a:off x="617269" y="1416622"/>
            <a:ext cx="4377705" cy="5036714"/>
          </a:xfrm>
          <a:prstGeom prst="rect">
            <a:avLst/>
          </a:prstGeom>
        </p:spPr>
      </p:pic>
    </p:spTree>
    <p:extLst>
      <p:ext uri="{BB962C8B-B14F-4D97-AF65-F5344CB8AC3E}">
        <p14:creationId xmlns:p14="http://schemas.microsoft.com/office/powerpoint/2010/main" val="893155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116632"/>
            <a:ext cx="5040560" cy="1143000"/>
          </a:xfrm>
        </p:spPr>
        <p:txBody>
          <a:bodyPr>
            <a:normAutofit/>
          </a:bodyPr>
          <a:lstStyle/>
          <a:p>
            <a:r>
              <a:rPr lang="sl-SI" sz="4000" dirty="0" err="1" smtClean="0">
                <a:solidFill>
                  <a:srgbClr val="E60000"/>
                </a:solidFill>
                <a:effectLst>
                  <a:outerShdw blurRad="38100" dist="38100" dir="2700000" algn="tl">
                    <a:srgbClr val="000000">
                      <a:alpha val="43137"/>
                    </a:srgbClr>
                  </a:outerShdw>
                </a:effectLst>
              </a:rPr>
              <a:t>Colours</a:t>
            </a:r>
            <a:r>
              <a:rPr lang="sl-SI" sz="4000" dirty="0" smtClean="0">
                <a:solidFill>
                  <a:srgbClr val="E60000"/>
                </a:solidFill>
                <a:effectLst>
                  <a:outerShdw blurRad="38100" dist="38100" dir="2700000" algn="tl">
                    <a:srgbClr val="000000">
                      <a:alpha val="43137"/>
                    </a:srgbClr>
                  </a:outerShdw>
                </a:effectLst>
              </a:rPr>
              <a:t> </a:t>
            </a:r>
            <a:r>
              <a:rPr lang="sl-SI" sz="4000" dirty="0" err="1" smtClean="0">
                <a:solidFill>
                  <a:srgbClr val="FFC000"/>
                </a:solidFill>
                <a:effectLst>
                  <a:outerShdw blurRad="38100" dist="38100" dir="2700000" algn="tl">
                    <a:srgbClr val="000000">
                      <a:alpha val="43137"/>
                    </a:srgbClr>
                  </a:outerShdw>
                </a:effectLst>
              </a:rPr>
              <a:t>and</a:t>
            </a:r>
            <a:r>
              <a:rPr lang="sl-SI" sz="4000" dirty="0" smtClean="0">
                <a:solidFill>
                  <a:srgbClr val="E60000"/>
                </a:solidFill>
                <a:effectLst>
                  <a:outerShdw blurRad="38100" dist="38100" dir="2700000" algn="tl">
                    <a:srgbClr val="000000">
                      <a:alpha val="43137"/>
                    </a:srgbClr>
                  </a:outerShdw>
                </a:effectLst>
              </a:rPr>
              <a:t> </a:t>
            </a:r>
            <a:r>
              <a:rPr lang="sl-SI" sz="4000" dirty="0" err="1" smtClean="0">
                <a:solidFill>
                  <a:srgbClr val="0099FF"/>
                </a:solidFill>
                <a:effectLst>
                  <a:outerShdw blurRad="38100" dist="38100" dir="2700000" algn="tl">
                    <a:srgbClr val="000000">
                      <a:alpha val="43137"/>
                    </a:srgbClr>
                  </a:outerShdw>
                </a:effectLst>
              </a:rPr>
              <a:t>numbers</a:t>
            </a:r>
            <a:endParaRPr lang="sl-SI" sz="4000" dirty="0">
              <a:solidFill>
                <a:srgbClr val="0099FF"/>
              </a:solidFill>
              <a:effectLst>
                <a:outerShdw blurRad="38100" dist="38100" dir="2700000" algn="tl">
                  <a:srgbClr val="000000">
                    <a:alpha val="43137"/>
                  </a:srgbClr>
                </a:outerShdw>
              </a:effectLst>
            </a:endParaRPr>
          </a:p>
        </p:txBody>
      </p:sp>
      <p:pic>
        <p:nvPicPr>
          <p:cNvPr id="4" name="Ograda vsebine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095" b="6805"/>
          <a:stretch/>
        </p:blipFill>
        <p:spPr>
          <a:xfrm>
            <a:off x="467543" y="1412776"/>
            <a:ext cx="4667281" cy="5139763"/>
          </a:xfrm>
        </p:spPr>
      </p:pic>
    </p:spTree>
    <p:extLst>
      <p:ext uri="{BB962C8B-B14F-4D97-AF65-F5344CB8AC3E}">
        <p14:creationId xmlns:p14="http://schemas.microsoft.com/office/powerpoint/2010/main" val="2188289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3EBF5"/>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err="1">
                <a:solidFill>
                  <a:srgbClr val="33CC33"/>
                </a:solidFill>
                <a:effectLst>
                  <a:outerShdw blurRad="38100" dist="38100" dir="2700000" algn="tl">
                    <a:srgbClr val="000000">
                      <a:alpha val="43137"/>
                    </a:srgbClr>
                  </a:outerShdw>
                </a:effectLst>
              </a:rPr>
              <a:t>M</a:t>
            </a:r>
            <a:r>
              <a:rPr lang="sl-SI" dirty="0" err="1" smtClean="0">
                <a:solidFill>
                  <a:srgbClr val="33CC33"/>
                </a:solidFill>
                <a:effectLst>
                  <a:outerShdw blurRad="38100" dist="38100" dir="2700000" algn="tl">
                    <a:srgbClr val="000000">
                      <a:alpha val="43137"/>
                    </a:srgbClr>
                  </a:outerShdw>
                </a:effectLst>
              </a:rPr>
              <a:t>atching</a:t>
            </a:r>
            <a:endParaRPr lang="sl-SI" dirty="0">
              <a:solidFill>
                <a:srgbClr val="33CC33"/>
              </a:solidFill>
              <a:effectLst>
                <a:outerShdw blurRad="38100" dist="38100" dir="2700000" algn="tl">
                  <a:srgbClr val="000000">
                    <a:alpha val="43137"/>
                  </a:srgbClr>
                </a:outerShdw>
              </a:effectLst>
            </a:endParaRPr>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632739"/>
            <a:ext cx="3297988" cy="4525963"/>
          </a:xfrm>
        </p:spPr>
      </p:pic>
      <p:pic>
        <p:nvPicPr>
          <p:cNvPr id="5" name="Slika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484784"/>
            <a:ext cx="3390657" cy="4653136"/>
          </a:xfrm>
          <a:prstGeom prst="rect">
            <a:avLst/>
          </a:prstGeom>
        </p:spPr>
      </p:pic>
    </p:spTree>
    <p:extLst>
      <p:ext uri="{BB962C8B-B14F-4D97-AF65-F5344CB8AC3E}">
        <p14:creationId xmlns:p14="http://schemas.microsoft.com/office/powerpoint/2010/main" val="38820038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8229600" cy="796950"/>
          </a:xfrm>
        </p:spPr>
        <p:txBody>
          <a:bodyPr/>
          <a:lstStyle/>
          <a:p>
            <a:r>
              <a:rPr lang="sl-SI" dirty="0" err="1" smtClean="0">
                <a:solidFill>
                  <a:srgbClr val="FF3399"/>
                </a:solidFill>
                <a:effectLst>
                  <a:outerShdw blurRad="38100" dist="38100" dir="2700000" algn="tl">
                    <a:srgbClr val="000000">
                      <a:alpha val="43137"/>
                    </a:srgbClr>
                  </a:outerShdw>
                </a:effectLst>
              </a:rPr>
              <a:t>Connecting</a:t>
            </a:r>
            <a:r>
              <a:rPr lang="sl-SI" dirty="0" smtClean="0">
                <a:effectLst>
                  <a:outerShdw blurRad="38100" dist="38100" dir="2700000" algn="tl">
                    <a:srgbClr val="000000">
                      <a:alpha val="43137"/>
                    </a:srgbClr>
                  </a:outerShdw>
                </a:effectLst>
              </a:rPr>
              <a:t> </a:t>
            </a:r>
            <a:r>
              <a:rPr lang="sl-SI" dirty="0" err="1">
                <a:solidFill>
                  <a:srgbClr val="E60000"/>
                </a:solidFill>
                <a:effectLst>
                  <a:outerShdw blurRad="38100" dist="38100" dir="2700000" algn="tl">
                    <a:srgbClr val="000000">
                      <a:alpha val="43137"/>
                    </a:srgbClr>
                  </a:outerShdw>
                </a:effectLst>
              </a:rPr>
              <a:t>T</a:t>
            </a:r>
            <a:r>
              <a:rPr lang="sl-SI" dirty="0" err="1" smtClean="0">
                <a:solidFill>
                  <a:srgbClr val="E60000"/>
                </a:solidFill>
                <a:effectLst>
                  <a:outerShdw blurRad="38100" dist="38100" dir="2700000" algn="tl">
                    <a:srgbClr val="000000">
                      <a:alpha val="43137"/>
                    </a:srgbClr>
                  </a:outerShdw>
                </a:effectLst>
              </a:rPr>
              <a:t>he</a:t>
            </a:r>
            <a:r>
              <a:rPr lang="sl-SI" dirty="0" smtClean="0">
                <a:effectLst>
                  <a:outerShdw blurRad="38100" dist="38100" dir="2700000" algn="tl">
                    <a:srgbClr val="000000">
                      <a:alpha val="43137"/>
                    </a:srgbClr>
                  </a:outerShdw>
                </a:effectLst>
              </a:rPr>
              <a:t> </a:t>
            </a:r>
            <a:r>
              <a:rPr lang="sl-SI" dirty="0" err="1">
                <a:solidFill>
                  <a:srgbClr val="7030A0"/>
                </a:solidFill>
                <a:effectLst>
                  <a:outerShdw blurRad="38100" dist="38100" dir="2700000" algn="tl">
                    <a:srgbClr val="000000">
                      <a:alpha val="43137"/>
                    </a:srgbClr>
                  </a:outerShdw>
                </a:effectLst>
              </a:rPr>
              <a:t>D</a:t>
            </a:r>
            <a:r>
              <a:rPr lang="sl-SI" dirty="0" err="1" smtClean="0">
                <a:solidFill>
                  <a:srgbClr val="7030A0"/>
                </a:solidFill>
                <a:effectLst>
                  <a:outerShdw blurRad="38100" dist="38100" dir="2700000" algn="tl">
                    <a:srgbClr val="000000">
                      <a:alpha val="43137"/>
                    </a:srgbClr>
                  </a:outerShdw>
                </a:effectLst>
              </a:rPr>
              <a:t>ots</a:t>
            </a:r>
            <a:endParaRPr lang="sl-SI" dirty="0">
              <a:solidFill>
                <a:srgbClr val="7030A0"/>
              </a:solidFill>
              <a:effectLst>
                <a:outerShdw blurRad="38100" dist="38100" dir="2700000" algn="tl">
                  <a:srgbClr val="000000">
                    <a:alpha val="43137"/>
                  </a:srgbClr>
                </a:outerShdw>
              </a:effectLst>
            </a:endParaRPr>
          </a:p>
        </p:txBody>
      </p:sp>
      <p:pic>
        <p:nvPicPr>
          <p:cNvPr id="4" name="Ograda vsebine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188" t="19285" r="15999" b="13303"/>
          <a:stretch/>
        </p:blipFill>
        <p:spPr>
          <a:xfrm>
            <a:off x="4788024" y="1556792"/>
            <a:ext cx="3536682" cy="4268837"/>
          </a:xfr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556792"/>
            <a:ext cx="3275459" cy="4365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57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332656"/>
            <a:ext cx="6516216" cy="1143000"/>
          </a:xfrm>
        </p:spPr>
        <p:txBody>
          <a:bodyPr/>
          <a:lstStyle/>
          <a:p>
            <a:r>
              <a:rPr lang="sl-SI" dirty="0" smtClean="0">
                <a:solidFill>
                  <a:srgbClr val="0099FF"/>
                </a:solidFill>
                <a:effectLst>
                  <a:outerShdw blurRad="38100" dist="38100" dir="2700000" algn="tl">
                    <a:srgbClr val="000000">
                      <a:alpha val="43137"/>
                    </a:srgbClr>
                  </a:outerShdw>
                </a:effectLst>
              </a:rPr>
              <a:t>THE GINGERBREAD MAN</a:t>
            </a:r>
            <a:endParaRPr lang="sl-SI" dirty="0">
              <a:solidFill>
                <a:srgbClr val="0099FF"/>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457200" y="1340768"/>
            <a:ext cx="6635080" cy="5184576"/>
          </a:xfrm>
        </p:spPr>
        <p:txBody>
          <a:bodyPr>
            <a:normAutofit lnSpcReduction="10000"/>
          </a:bodyPr>
          <a:lstStyle/>
          <a:p>
            <a:endParaRPr lang="en-US" sz="1100" dirty="0" smtClean="0"/>
          </a:p>
          <a:p>
            <a:r>
              <a:rPr lang="sl-SI" dirty="0" smtClean="0">
                <a:effectLst>
                  <a:outerShdw blurRad="38100" dist="38100" dir="2700000" algn="tl">
                    <a:srgbClr val="000000">
                      <a:alpha val="43137"/>
                    </a:srgbClr>
                  </a:outerShdw>
                </a:effectLst>
              </a:rPr>
              <a:t> </a:t>
            </a:r>
            <a:r>
              <a:rPr lang="en-US" dirty="0" smtClean="0">
                <a:solidFill>
                  <a:srgbClr val="00B050"/>
                </a:solidFill>
                <a:effectLst>
                  <a:outerShdw blurRad="38100" dist="38100" dir="2700000" algn="tl">
                    <a:srgbClr val="000000">
                      <a:alpha val="43137"/>
                    </a:srgbClr>
                  </a:outerShdw>
                </a:effectLst>
              </a:rPr>
              <a:t>traditional </a:t>
            </a:r>
            <a:r>
              <a:rPr lang="en-US" dirty="0" smtClean="0">
                <a:solidFill>
                  <a:srgbClr val="00B050"/>
                </a:solidFill>
                <a:effectLst>
                  <a:outerShdw blurRad="38100" dist="38100" dir="2700000" algn="tl">
                    <a:srgbClr val="000000">
                      <a:alpha val="43137"/>
                    </a:srgbClr>
                  </a:outerShdw>
                </a:effectLst>
              </a:rPr>
              <a:t>fairy tale</a:t>
            </a:r>
            <a:endParaRPr lang="sl-SI" dirty="0" smtClean="0">
              <a:solidFill>
                <a:srgbClr val="00B050"/>
              </a:solidFill>
              <a:effectLst>
                <a:outerShdw blurRad="38100" dist="38100" dir="2700000" algn="tl">
                  <a:srgbClr val="000000">
                    <a:alpha val="43137"/>
                  </a:srgbClr>
                </a:outerShdw>
              </a:effectLst>
            </a:endParaRPr>
          </a:p>
          <a:p>
            <a:endParaRPr lang="sl-SI" sz="1100"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a story that features a </a:t>
            </a:r>
            <a:r>
              <a:rPr lang="en-US" dirty="0" smtClean="0">
                <a:effectLst>
                  <a:outerShdw blurRad="38100" dist="38100" dir="2700000" algn="tl">
                    <a:srgbClr val="000000">
                      <a:alpha val="43137"/>
                    </a:srgbClr>
                  </a:outerShdw>
                </a:effectLst>
              </a:rPr>
              <a:t>gingerbread </a:t>
            </a:r>
            <a:r>
              <a:rPr lang="en-US" dirty="0" smtClean="0">
                <a:effectLst>
                  <a:outerShdw blurRad="38100" dist="38100" dir="2700000" algn="tl">
                    <a:srgbClr val="000000">
                      <a:alpha val="43137"/>
                    </a:srgbClr>
                  </a:outerShdw>
                </a:effectLst>
              </a:rPr>
              <a:t>man who comes to life and runs away.</a:t>
            </a:r>
            <a:endParaRPr lang="sl-SI" dirty="0">
              <a:effectLst>
                <a:outerShdw blurRad="38100" dist="38100" dir="2700000" algn="tl">
                  <a:srgbClr val="000000">
                    <a:alpha val="43137"/>
                  </a:srgbClr>
                </a:outerShdw>
              </a:effectLst>
            </a:endParaRPr>
          </a:p>
          <a:p>
            <a:endParaRPr lang="sl-SI" sz="1100" dirty="0" smtClean="0">
              <a:effectLst>
                <a:outerShdw blurRad="38100" dist="38100" dir="2700000" algn="tl">
                  <a:srgbClr val="000000">
                    <a:alpha val="43137"/>
                  </a:srgbClr>
                </a:outerShdw>
              </a:effectLst>
            </a:endParaRPr>
          </a:p>
          <a:p>
            <a:r>
              <a:rPr lang="sl-SI" dirty="0">
                <a:effectLst>
                  <a:outerShdw blurRad="38100" dist="38100" dir="2700000" algn="tl">
                    <a:srgbClr val="000000">
                      <a:alpha val="43137"/>
                    </a:srgbClr>
                  </a:outerShdw>
                </a:effectLst>
              </a:rPr>
              <a:t>t</a:t>
            </a:r>
            <a:r>
              <a:rPr lang="en-US" dirty="0" smtClean="0">
                <a:effectLst>
                  <a:outerShdw blurRad="38100" dist="38100" dir="2700000" algn="tl">
                    <a:srgbClr val="000000">
                      <a:alpha val="43137"/>
                    </a:srgbClr>
                  </a:outerShdw>
                </a:effectLst>
              </a:rPr>
              <a:t>he </a:t>
            </a:r>
            <a:r>
              <a:rPr lang="en-US" dirty="0" smtClean="0">
                <a:effectLst>
                  <a:outerShdw blurRad="38100" dist="38100" dir="2700000" algn="tl">
                    <a:srgbClr val="000000">
                      <a:alpha val="43137"/>
                    </a:srgbClr>
                  </a:outerShdw>
                </a:effectLst>
              </a:rPr>
              <a:t>original writer of the tale is </a:t>
            </a:r>
            <a:r>
              <a:rPr lang="en-US" dirty="0" smtClean="0">
                <a:solidFill>
                  <a:srgbClr val="0099FF"/>
                </a:solidFill>
                <a:effectLst>
                  <a:outerShdw blurRad="38100" dist="38100" dir="2700000" algn="tl">
                    <a:srgbClr val="000000">
                      <a:alpha val="43137"/>
                    </a:srgbClr>
                  </a:outerShdw>
                </a:effectLst>
              </a:rPr>
              <a:t>unknown</a:t>
            </a:r>
            <a:endParaRPr lang="sl-SI" dirty="0" smtClean="0">
              <a:solidFill>
                <a:srgbClr val="0099FF"/>
              </a:solidFill>
              <a:effectLst>
                <a:outerShdw blurRad="38100" dist="38100" dir="2700000" algn="tl">
                  <a:srgbClr val="000000">
                    <a:alpha val="43137"/>
                  </a:srgbClr>
                </a:outerShdw>
              </a:effectLst>
            </a:endParaRPr>
          </a:p>
          <a:p>
            <a:pPr marL="0" indent="0">
              <a:buNone/>
            </a:pPr>
            <a:endParaRPr lang="sl-SI" sz="1100"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the </a:t>
            </a:r>
            <a:r>
              <a:rPr lang="en-US" dirty="0" smtClean="0">
                <a:effectLst>
                  <a:outerShdw blurRad="38100" dist="38100" dir="2700000" algn="tl">
                    <a:srgbClr val="000000">
                      <a:alpha val="43137"/>
                    </a:srgbClr>
                  </a:outerShdw>
                </a:effectLst>
              </a:rPr>
              <a:t>earliest original version of the story in print was published in </a:t>
            </a:r>
            <a:r>
              <a:rPr lang="en-US" dirty="0" smtClean="0">
                <a:solidFill>
                  <a:srgbClr val="FF0000"/>
                </a:solidFill>
                <a:effectLst>
                  <a:outerShdw blurRad="38100" dist="38100" dir="2700000" algn="tl">
                    <a:srgbClr val="000000">
                      <a:alpha val="43137"/>
                    </a:srgbClr>
                  </a:outerShdw>
                </a:effectLst>
              </a:rPr>
              <a:t>May 1875</a:t>
            </a:r>
            <a:r>
              <a:rPr lang="en-US" dirty="0" smtClean="0">
                <a:effectLst>
                  <a:outerShdw blurRad="38100" dist="38100" dir="2700000" algn="tl">
                    <a:srgbClr val="000000">
                      <a:alpha val="43137"/>
                    </a:srgbClr>
                  </a:outerShdw>
                </a:effectLst>
              </a:rPr>
              <a:t> on St. Nicholas Magazine.</a:t>
            </a:r>
          </a:p>
          <a:p>
            <a:endParaRPr lang="sl-SI" dirty="0"/>
          </a:p>
        </p:txBody>
      </p:sp>
    </p:spTree>
    <p:extLst>
      <p:ext uri="{BB962C8B-B14F-4D97-AF65-F5344CB8AC3E}">
        <p14:creationId xmlns:p14="http://schemas.microsoft.com/office/powerpoint/2010/main" val="207997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260648"/>
            <a:ext cx="5688632" cy="1143000"/>
          </a:xfrm>
        </p:spPr>
        <p:txBody>
          <a:bodyPr>
            <a:normAutofit fontScale="90000"/>
          </a:bodyPr>
          <a:lstStyle/>
          <a:p>
            <a:r>
              <a:rPr lang="en-GB" dirty="0" smtClean="0">
                <a:solidFill>
                  <a:srgbClr val="FF3399"/>
                </a:solidFill>
                <a:effectLst>
                  <a:outerShdw blurRad="38100" dist="38100" dir="2700000" algn="tl">
                    <a:srgbClr val="000000">
                      <a:alpha val="43137"/>
                    </a:srgbClr>
                  </a:outerShdw>
                </a:effectLst>
              </a:rPr>
              <a:t>Counting,</a:t>
            </a:r>
            <a:r>
              <a:rPr lang="en-GB" dirty="0" smtClean="0">
                <a:effectLst>
                  <a:outerShdw blurRad="38100" dist="38100" dir="2700000" algn="tl">
                    <a:srgbClr val="000000">
                      <a:alpha val="43137"/>
                    </a:srgbClr>
                  </a:outerShdw>
                </a:effectLst>
              </a:rPr>
              <a:t> </a:t>
            </a:r>
            <a:r>
              <a:rPr lang="en-GB" dirty="0" smtClean="0">
                <a:solidFill>
                  <a:srgbClr val="33CC33"/>
                </a:solidFill>
                <a:effectLst>
                  <a:outerShdw blurRad="38100" dist="38100" dir="2700000" algn="tl">
                    <a:srgbClr val="000000">
                      <a:alpha val="43137"/>
                    </a:srgbClr>
                  </a:outerShdw>
                </a:effectLst>
              </a:rPr>
              <a:t>matching </a:t>
            </a:r>
            <a:br>
              <a:rPr lang="en-GB" dirty="0" smtClean="0">
                <a:solidFill>
                  <a:srgbClr val="33CC33"/>
                </a:solidFill>
                <a:effectLst>
                  <a:outerShdw blurRad="38100" dist="38100" dir="2700000" algn="tl">
                    <a:srgbClr val="000000">
                      <a:alpha val="43137"/>
                    </a:srgbClr>
                  </a:outerShdw>
                </a:effectLst>
              </a:rPr>
            </a:br>
            <a:r>
              <a:rPr lang="en-GB" dirty="0" smtClean="0">
                <a:solidFill>
                  <a:srgbClr val="E60000"/>
                </a:solidFill>
                <a:effectLst>
                  <a:outerShdw blurRad="38100" dist="38100" dir="2700000" algn="tl">
                    <a:srgbClr val="000000">
                      <a:alpha val="43137"/>
                    </a:srgbClr>
                  </a:outerShdw>
                </a:effectLst>
              </a:rPr>
              <a:t>and</a:t>
            </a:r>
            <a:r>
              <a:rPr lang="en-GB" dirty="0" smtClean="0">
                <a:effectLst>
                  <a:outerShdw blurRad="38100" dist="38100" dir="2700000" algn="tl">
                    <a:srgbClr val="000000">
                      <a:alpha val="43137"/>
                    </a:srgbClr>
                  </a:outerShdw>
                </a:effectLst>
              </a:rPr>
              <a:t> </a:t>
            </a:r>
            <a:r>
              <a:rPr lang="en-GB" dirty="0" smtClean="0">
                <a:solidFill>
                  <a:srgbClr val="0099FF"/>
                </a:solidFill>
                <a:effectLst>
                  <a:outerShdw blurRad="38100" dist="38100" dir="2700000" algn="tl">
                    <a:srgbClr val="000000">
                      <a:alpha val="43137"/>
                    </a:srgbClr>
                  </a:outerShdw>
                </a:effectLst>
              </a:rPr>
              <a:t>ordering</a:t>
            </a:r>
            <a:endParaRPr lang="en-GB" dirty="0">
              <a:solidFill>
                <a:srgbClr val="0099FF"/>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457200" y="1600200"/>
            <a:ext cx="7787208" cy="4525963"/>
          </a:xfrm>
        </p:spPr>
        <p:txBody>
          <a:bodyPr>
            <a:normAutofit lnSpcReduction="10000"/>
          </a:bodyPr>
          <a:lstStyle/>
          <a:p>
            <a:pPr marL="0" indent="0">
              <a:buNone/>
            </a:pPr>
            <a:endParaRPr lang="sl-SI" sz="1800" dirty="0" smtClean="0">
              <a:hlinkClick r:id="rId3"/>
            </a:endParaRPr>
          </a:p>
          <a:p>
            <a:pPr marL="0" indent="0">
              <a:buNone/>
            </a:pPr>
            <a:endParaRPr lang="sl-SI" sz="1800" dirty="0">
              <a:hlinkClick r:id="rId3"/>
            </a:endParaRPr>
          </a:p>
          <a:p>
            <a:pPr marL="0" indent="0">
              <a:buNone/>
            </a:pPr>
            <a:endParaRPr lang="sl-SI" sz="1800" dirty="0" smtClean="0">
              <a:hlinkClick r:id="rId3"/>
            </a:endParaRPr>
          </a:p>
          <a:p>
            <a:pPr marL="0" indent="0">
              <a:buNone/>
            </a:pPr>
            <a:endParaRPr lang="sl-SI" sz="1800" dirty="0">
              <a:hlinkClick r:id="rId3"/>
            </a:endParaRPr>
          </a:p>
          <a:p>
            <a:pPr marL="0" indent="0">
              <a:buNone/>
            </a:pPr>
            <a:endParaRPr lang="sl-SI" sz="1800" dirty="0" smtClean="0">
              <a:hlinkClick r:id="rId3"/>
            </a:endParaRPr>
          </a:p>
          <a:p>
            <a:pPr marL="0" indent="0">
              <a:buNone/>
            </a:pPr>
            <a:endParaRPr lang="sl-SI" sz="1800" dirty="0">
              <a:hlinkClick r:id="rId3"/>
            </a:endParaRPr>
          </a:p>
          <a:p>
            <a:pPr marL="0" indent="0">
              <a:buNone/>
            </a:pPr>
            <a:endParaRPr lang="sl-SI" sz="1800" dirty="0" smtClean="0">
              <a:hlinkClick r:id="rId3"/>
            </a:endParaRPr>
          </a:p>
          <a:p>
            <a:pPr marL="0" indent="0">
              <a:buNone/>
            </a:pPr>
            <a:endParaRPr lang="sl-SI" sz="1800" dirty="0">
              <a:hlinkClick r:id="rId3"/>
            </a:endParaRPr>
          </a:p>
          <a:p>
            <a:pPr marL="0" indent="0">
              <a:buNone/>
            </a:pPr>
            <a:endParaRPr lang="sl-SI" sz="1800" dirty="0" smtClean="0">
              <a:hlinkClick r:id="rId3"/>
            </a:endParaRPr>
          </a:p>
          <a:p>
            <a:pPr marL="0" indent="0">
              <a:buNone/>
            </a:pPr>
            <a:endParaRPr lang="sl-SI" sz="1800" dirty="0">
              <a:hlinkClick r:id="rId3"/>
            </a:endParaRPr>
          </a:p>
          <a:p>
            <a:pPr marL="0" indent="0">
              <a:buNone/>
            </a:pPr>
            <a:endParaRPr lang="sl-SI" sz="1800" dirty="0" smtClean="0">
              <a:hlinkClick r:id="rId3"/>
            </a:endParaRPr>
          </a:p>
          <a:p>
            <a:pPr marL="0" indent="0">
              <a:buNone/>
            </a:pPr>
            <a:endParaRPr lang="sl-SI" sz="1800" dirty="0" smtClean="0">
              <a:hlinkClick r:id="rId3"/>
            </a:endParaRPr>
          </a:p>
          <a:p>
            <a:pPr marL="0" indent="0">
              <a:buNone/>
            </a:pPr>
            <a:endParaRPr lang="sl-SI" sz="1800" dirty="0">
              <a:hlinkClick r:id="rId3"/>
            </a:endParaRPr>
          </a:p>
          <a:p>
            <a:pPr marL="0" indent="0">
              <a:buNone/>
            </a:pPr>
            <a:r>
              <a:rPr lang="sl-SI" sz="1800" dirty="0" smtClean="0">
                <a:hlinkClick r:id="rId3"/>
              </a:rPr>
              <a:t>http://www.topmarks.co.uk/learning-to-count/gingerbread-man-game</a:t>
            </a:r>
            <a:endParaRPr lang="sl-SI" sz="1800" dirty="0" smtClean="0"/>
          </a:p>
          <a:p>
            <a:endParaRPr lang="sl-SI" dirty="0"/>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9441" r="2392"/>
          <a:stretch/>
        </p:blipFill>
        <p:spPr bwMode="auto">
          <a:xfrm>
            <a:off x="323528" y="1700808"/>
            <a:ext cx="4820136" cy="3280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196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332656"/>
            <a:ext cx="5904656" cy="1143000"/>
          </a:xfrm>
        </p:spPr>
        <p:txBody>
          <a:bodyPr>
            <a:normAutofit/>
          </a:bodyPr>
          <a:lstStyle/>
          <a:p>
            <a:r>
              <a:rPr lang="en-GB" sz="4000" dirty="0" smtClean="0">
                <a:solidFill>
                  <a:srgbClr val="FF3399"/>
                </a:solidFill>
                <a:effectLst>
                  <a:outerShdw blurRad="38100" dist="38100" dir="2700000" algn="tl">
                    <a:srgbClr val="000000">
                      <a:alpha val="43137"/>
                    </a:srgbClr>
                  </a:outerShdw>
                </a:effectLst>
              </a:rPr>
              <a:t>Shapes </a:t>
            </a:r>
            <a:r>
              <a:rPr lang="en-GB" sz="4000" dirty="0" smtClean="0">
                <a:solidFill>
                  <a:srgbClr val="00B050"/>
                </a:solidFill>
                <a:effectLst>
                  <a:outerShdw blurRad="38100" dist="38100" dir="2700000" algn="tl">
                    <a:srgbClr val="000000">
                      <a:alpha val="43137"/>
                    </a:srgbClr>
                  </a:outerShdw>
                </a:effectLst>
              </a:rPr>
              <a:t>and</a:t>
            </a:r>
            <a:r>
              <a:rPr lang="en-GB" sz="4000" dirty="0" smtClean="0">
                <a:solidFill>
                  <a:srgbClr val="FF3399"/>
                </a:solidFill>
                <a:effectLst>
                  <a:outerShdw blurRad="38100" dist="38100" dir="2700000" algn="tl">
                    <a:srgbClr val="000000">
                      <a:alpha val="43137"/>
                    </a:srgbClr>
                  </a:outerShdw>
                </a:effectLst>
              </a:rPr>
              <a:t> </a:t>
            </a:r>
            <a:r>
              <a:rPr lang="en-GB" sz="4000" dirty="0" smtClean="0">
                <a:solidFill>
                  <a:srgbClr val="0099FF"/>
                </a:solidFill>
                <a:effectLst>
                  <a:outerShdw blurRad="38100" dist="38100" dir="2700000" algn="tl">
                    <a:srgbClr val="000000">
                      <a:alpha val="43137"/>
                    </a:srgbClr>
                  </a:outerShdw>
                </a:effectLst>
              </a:rPr>
              <a:t>body</a:t>
            </a:r>
            <a:r>
              <a:rPr lang="en-GB" sz="4000" dirty="0" smtClean="0">
                <a:solidFill>
                  <a:srgbClr val="FF3399"/>
                </a:solidFill>
                <a:effectLst>
                  <a:outerShdw blurRad="38100" dist="38100" dir="2700000" algn="tl">
                    <a:srgbClr val="000000">
                      <a:alpha val="43137"/>
                    </a:srgbClr>
                  </a:outerShdw>
                </a:effectLst>
              </a:rPr>
              <a:t> </a:t>
            </a:r>
            <a:r>
              <a:rPr lang="en-GB" sz="4000" dirty="0" smtClean="0">
                <a:solidFill>
                  <a:srgbClr val="E60000"/>
                </a:solidFill>
                <a:effectLst>
                  <a:outerShdw blurRad="38100" dist="38100" dir="2700000" algn="tl">
                    <a:srgbClr val="000000">
                      <a:alpha val="43137"/>
                    </a:srgbClr>
                  </a:outerShdw>
                </a:effectLst>
              </a:rPr>
              <a:t>parts</a:t>
            </a:r>
            <a:endParaRPr lang="en-GB" sz="4000" dirty="0">
              <a:solidFill>
                <a:srgbClr val="E60000"/>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p:txBody>
          <a:bodyPr/>
          <a:lstStyle/>
          <a:p>
            <a:pPr marL="0" indent="0">
              <a:buNone/>
            </a:pPr>
            <a:endParaRPr lang="sl-SI" sz="2000" dirty="0" smtClean="0">
              <a:hlinkClick r:id="rId2"/>
            </a:endParaRPr>
          </a:p>
          <a:p>
            <a:pPr marL="0" indent="0">
              <a:buNone/>
            </a:pPr>
            <a:endParaRPr lang="sl-SI" sz="2000" dirty="0">
              <a:hlinkClick r:id="rId2"/>
            </a:endParaRPr>
          </a:p>
          <a:p>
            <a:pPr marL="0" indent="0">
              <a:buNone/>
            </a:pPr>
            <a:endParaRPr lang="sl-SI" sz="2000" dirty="0" smtClean="0">
              <a:hlinkClick r:id="rId2"/>
            </a:endParaRPr>
          </a:p>
          <a:p>
            <a:pPr marL="0" indent="0">
              <a:buNone/>
            </a:pPr>
            <a:endParaRPr lang="sl-SI" sz="2000" dirty="0">
              <a:hlinkClick r:id="rId2"/>
            </a:endParaRPr>
          </a:p>
          <a:p>
            <a:pPr marL="0" indent="0">
              <a:buNone/>
            </a:pPr>
            <a:endParaRPr lang="sl-SI" sz="2000" dirty="0" smtClean="0">
              <a:hlinkClick r:id="rId2"/>
            </a:endParaRPr>
          </a:p>
          <a:p>
            <a:pPr marL="0" indent="0">
              <a:buNone/>
            </a:pPr>
            <a:endParaRPr lang="sl-SI" sz="2000" dirty="0">
              <a:hlinkClick r:id="rId2"/>
            </a:endParaRPr>
          </a:p>
          <a:p>
            <a:pPr marL="0" indent="0">
              <a:buNone/>
            </a:pPr>
            <a:endParaRPr lang="sl-SI" sz="2000" dirty="0" smtClean="0">
              <a:hlinkClick r:id="rId2"/>
            </a:endParaRPr>
          </a:p>
          <a:p>
            <a:pPr marL="0" indent="0">
              <a:buNone/>
            </a:pPr>
            <a:endParaRPr lang="sl-SI" sz="2000" dirty="0">
              <a:hlinkClick r:id="rId2"/>
            </a:endParaRPr>
          </a:p>
          <a:p>
            <a:pPr marL="0" indent="0">
              <a:buNone/>
            </a:pPr>
            <a:endParaRPr lang="sl-SI" sz="2000" dirty="0" smtClean="0">
              <a:hlinkClick r:id="rId2"/>
            </a:endParaRPr>
          </a:p>
          <a:p>
            <a:pPr marL="0" indent="0">
              <a:buNone/>
            </a:pPr>
            <a:endParaRPr lang="sl-SI" sz="2000" dirty="0">
              <a:hlinkClick r:id="rId2"/>
            </a:endParaRPr>
          </a:p>
          <a:p>
            <a:pPr marL="0" indent="0">
              <a:buNone/>
            </a:pPr>
            <a:endParaRPr lang="sl-SI" sz="2000" dirty="0" smtClean="0">
              <a:hlinkClick r:id="rId2"/>
            </a:endParaRPr>
          </a:p>
          <a:p>
            <a:pPr marL="0" indent="0">
              <a:buNone/>
            </a:pPr>
            <a:r>
              <a:rPr lang="sl-SI" sz="1800" dirty="0" smtClean="0">
                <a:hlinkClick r:id="rId2"/>
              </a:rPr>
              <a:t>http://www.starfall.com/n/holiday/gingerbread/play.htm?f</a:t>
            </a:r>
            <a:endParaRPr lang="sl-SI" sz="1800" dirty="0" smtClean="0"/>
          </a:p>
          <a:p>
            <a:endParaRPr lang="sl-SI"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25" r="10211"/>
          <a:stretch/>
        </p:blipFill>
        <p:spPr bwMode="auto">
          <a:xfrm>
            <a:off x="648916" y="1844824"/>
            <a:ext cx="4530185" cy="3286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33162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116632"/>
            <a:ext cx="4618856" cy="1008112"/>
          </a:xfrm>
        </p:spPr>
        <p:txBody>
          <a:bodyPr>
            <a:normAutofit/>
          </a:bodyPr>
          <a:lstStyle/>
          <a:p>
            <a:r>
              <a:rPr lang="sl-SI" sz="4000" dirty="0" err="1" smtClean="0">
                <a:solidFill>
                  <a:srgbClr val="C00000"/>
                </a:solidFill>
                <a:effectLst>
                  <a:outerShdw blurRad="38100" dist="38100" dir="2700000" algn="tl">
                    <a:srgbClr val="000000">
                      <a:alpha val="43137"/>
                    </a:srgbClr>
                  </a:outerShdw>
                </a:effectLst>
              </a:rPr>
              <a:t>Finger</a:t>
            </a:r>
            <a:r>
              <a:rPr lang="sl-SI" sz="4000" dirty="0" smtClean="0">
                <a:solidFill>
                  <a:srgbClr val="C00000"/>
                </a:solidFill>
                <a:effectLst>
                  <a:outerShdw blurRad="38100" dist="38100" dir="2700000" algn="tl">
                    <a:srgbClr val="000000">
                      <a:alpha val="43137"/>
                    </a:srgbClr>
                  </a:outerShdw>
                </a:effectLst>
              </a:rPr>
              <a:t> </a:t>
            </a:r>
            <a:r>
              <a:rPr lang="sl-SI" sz="4000" dirty="0" err="1" smtClean="0">
                <a:solidFill>
                  <a:srgbClr val="0099FF"/>
                </a:solidFill>
                <a:effectLst>
                  <a:outerShdw blurRad="38100" dist="38100" dir="2700000" algn="tl">
                    <a:srgbClr val="000000">
                      <a:alpha val="43137"/>
                    </a:srgbClr>
                  </a:outerShdw>
                </a:effectLst>
              </a:rPr>
              <a:t>Puppets</a:t>
            </a:r>
            <a:endParaRPr lang="sl-SI" sz="4000" dirty="0">
              <a:solidFill>
                <a:srgbClr val="0099FF"/>
              </a:solidFill>
              <a:effectLst>
                <a:outerShdw blurRad="38100" dist="38100" dir="2700000" algn="tl">
                  <a:srgbClr val="000000">
                    <a:alpha val="43137"/>
                  </a:srgbClr>
                </a:outerShdw>
              </a:effectLst>
            </a:endParaRPr>
          </a:p>
        </p:txBody>
      </p:sp>
      <p:pic>
        <p:nvPicPr>
          <p:cNvPr id="614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071" t="1139" r="3257" b="3567"/>
          <a:stretch/>
        </p:blipFill>
        <p:spPr bwMode="auto">
          <a:xfrm>
            <a:off x="938150" y="1186739"/>
            <a:ext cx="3777866" cy="532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0962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51520" y="188640"/>
            <a:ext cx="5328592" cy="926976"/>
          </a:xfrm>
        </p:spPr>
        <p:txBody>
          <a:bodyPr>
            <a:noAutofit/>
          </a:bodyPr>
          <a:lstStyle/>
          <a:p>
            <a:r>
              <a:rPr lang="sl-SI" sz="3600" dirty="0" err="1" smtClean="0">
                <a:solidFill>
                  <a:srgbClr val="E60000"/>
                </a:solidFill>
                <a:effectLst>
                  <a:outerShdw blurRad="38100" dist="38100" dir="2700000" algn="tl">
                    <a:srgbClr val="000000">
                      <a:alpha val="43137"/>
                    </a:srgbClr>
                  </a:outerShdw>
                </a:effectLst>
              </a:rPr>
              <a:t>Body</a:t>
            </a:r>
            <a:r>
              <a:rPr lang="sl-SI" sz="3600" dirty="0" smtClean="0">
                <a:solidFill>
                  <a:srgbClr val="E60000"/>
                </a:solidFill>
                <a:effectLst>
                  <a:outerShdw blurRad="38100" dist="38100" dir="2700000" algn="tl">
                    <a:srgbClr val="000000">
                      <a:alpha val="43137"/>
                    </a:srgbClr>
                  </a:outerShdw>
                </a:effectLst>
              </a:rPr>
              <a:t> </a:t>
            </a:r>
            <a:r>
              <a:rPr lang="sl-SI" sz="3600" dirty="0" err="1">
                <a:solidFill>
                  <a:srgbClr val="E60000"/>
                </a:solidFill>
                <a:effectLst>
                  <a:outerShdw blurRad="38100" dist="38100" dir="2700000" algn="tl">
                    <a:srgbClr val="000000">
                      <a:alpha val="43137"/>
                    </a:srgbClr>
                  </a:outerShdw>
                </a:effectLst>
              </a:rPr>
              <a:t>P</a:t>
            </a:r>
            <a:r>
              <a:rPr lang="sl-SI" sz="3600" dirty="0" err="1" smtClean="0">
                <a:solidFill>
                  <a:srgbClr val="E60000"/>
                </a:solidFill>
                <a:effectLst>
                  <a:outerShdw blurRad="38100" dist="38100" dir="2700000" algn="tl">
                    <a:srgbClr val="000000">
                      <a:alpha val="43137"/>
                    </a:srgbClr>
                  </a:outerShdw>
                </a:effectLst>
              </a:rPr>
              <a:t>arts</a:t>
            </a:r>
            <a:r>
              <a:rPr lang="sl-SI" sz="3600" dirty="0" smtClean="0">
                <a:solidFill>
                  <a:srgbClr val="E60000"/>
                </a:solidFill>
                <a:effectLst>
                  <a:outerShdw blurRad="38100" dist="38100" dir="2700000" algn="tl">
                    <a:srgbClr val="000000">
                      <a:alpha val="43137"/>
                    </a:srgbClr>
                  </a:outerShdw>
                </a:effectLst>
              </a:rPr>
              <a:t> </a:t>
            </a:r>
            <a:r>
              <a:rPr lang="sl-SI" sz="3600" dirty="0" smtClean="0">
                <a:solidFill>
                  <a:srgbClr val="00B0F0"/>
                </a:solidFill>
                <a:effectLst>
                  <a:outerShdw blurRad="38100" dist="38100" dir="2700000" algn="tl">
                    <a:srgbClr val="000000">
                      <a:alpha val="43137"/>
                    </a:srgbClr>
                  </a:outerShdw>
                </a:effectLst>
              </a:rPr>
              <a:t>– </a:t>
            </a:r>
            <a:r>
              <a:rPr lang="sl-SI" sz="3600" dirty="0" err="1" smtClean="0">
                <a:solidFill>
                  <a:srgbClr val="33CC33"/>
                </a:solidFill>
                <a:effectLst>
                  <a:outerShdw blurRad="38100" dist="38100" dir="2700000" algn="tl">
                    <a:srgbClr val="000000">
                      <a:alpha val="43137"/>
                    </a:srgbClr>
                  </a:outerShdw>
                </a:effectLst>
              </a:rPr>
              <a:t>Roll</a:t>
            </a:r>
            <a:r>
              <a:rPr lang="sl-SI" sz="3600" dirty="0" smtClean="0">
                <a:solidFill>
                  <a:srgbClr val="33CC33"/>
                </a:solidFill>
                <a:effectLst>
                  <a:outerShdw blurRad="38100" dist="38100" dir="2700000" algn="tl">
                    <a:srgbClr val="000000">
                      <a:alpha val="43137"/>
                    </a:srgbClr>
                  </a:outerShdw>
                </a:effectLst>
              </a:rPr>
              <a:t> </a:t>
            </a:r>
            <a:r>
              <a:rPr lang="sl-SI" sz="3600" dirty="0" err="1" smtClean="0">
                <a:solidFill>
                  <a:srgbClr val="33CC33"/>
                </a:solidFill>
                <a:effectLst>
                  <a:outerShdw blurRad="38100" dist="38100" dir="2700000" algn="tl">
                    <a:srgbClr val="000000">
                      <a:alpha val="43137"/>
                    </a:srgbClr>
                  </a:outerShdw>
                </a:effectLst>
              </a:rPr>
              <a:t>and</a:t>
            </a:r>
            <a:r>
              <a:rPr lang="sl-SI" sz="3600" dirty="0" smtClean="0">
                <a:solidFill>
                  <a:srgbClr val="33CC33"/>
                </a:solidFill>
                <a:effectLst>
                  <a:outerShdw blurRad="38100" dist="38100" dir="2700000" algn="tl">
                    <a:srgbClr val="000000">
                      <a:alpha val="43137"/>
                    </a:srgbClr>
                  </a:outerShdw>
                </a:effectLst>
              </a:rPr>
              <a:t> </a:t>
            </a:r>
            <a:r>
              <a:rPr lang="sl-SI" sz="3600" dirty="0" err="1" smtClean="0">
                <a:solidFill>
                  <a:srgbClr val="33CC33"/>
                </a:solidFill>
                <a:effectLst>
                  <a:outerShdw blurRad="38100" dist="38100" dir="2700000" algn="tl">
                    <a:srgbClr val="000000">
                      <a:alpha val="43137"/>
                    </a:srgbClr>
                  </a:outerShdw>
                </a:effectLst>
              </a:rPr>
              <a:t>Draw</a:t>
            </a:r>
            <a:r>
              <a:rPr lang="sl-SI" sz="3600" dirty="0" smtClean="0">
                <a:solidFill>
                  <a:srgbClr val="33CC33"/>
                </a:solidFill>
                <a:effectLst>
                  <a:outerShdw blurRad="38100" dist="38100" dir="2700000" algn="tl">
                    <a:srgbClr val="000000">
                      <a:alpha val="43137"/>
                    </a:srgbClr>
                  </a:outerShdw>
                </a:effectLst>
              </a:rPr>
              <a:t> </a:t>
            </a:r>
            <a:r>
              <a:rPr lang="sl-SI" sz="3600" dirty="0" smtClean="0">
                <a:solidFill>
                  <a:srgbClr val="00B0F0"/>
                </a:solidFill>
                <a:effectLst>
                  <a:outerShdw blurRad="38100" dist="38100" dir="2700000" algn="tl">
                    <a:srgbClr val="000000">
                      <a:alpha val="43137"/>
                    </a:srgbClr>
                  </a:outerShdw>
                </a:effectLst>
              </a:rPr>
              <a:t>a </a:t>
            </a:r>
            <a:r>
              <a:rPr lang="sl-SI" sz="3600" dirty="0" err="1" smtClean="0">
                <a:solidFill>
                  <a:srgbClr val="00B0F0"/>
                </a:solidFill>
                <a:effectLst>
                  <a:outerShdw blurRad="38100" dist="38100" dir="2700000" algn="tl">
                    <a:srgbClr val="000000">
                      <a:alpha val="43137"/>
                    </a:srgbClr>
                  </a:outerShdw>
                </a:effectLst>
              </a:rPr>
              <a:t>Gingerbread</a:t>
            </a:r>
            <a:r>
              <a:rPr lang="sl-SI" sz="3600" dirty="0" smtClean="0">
                <a:solidFill>
                  <a:srgbClr val="00B0F0"/>
                </a:solidFill>
                <a:effectLst>
                  <a:outerShdw blurRad="38100" dist="38100" dir="2700000" algn="tl">
                    <a:srgbClr val="000000">
                      <a:alpha val="43137"/>
                    </a:srgbClr>
                  </a:outerShdw>
                </a:effectLst>
              </a:rPr>
              <a:t> Man</a:t>
            </a:r>
            <a:endParaRPr lang="sl-SI" sz="3600" dirty="0">
              <a:solidFill>
                <a:srgbClr val="00B0F0"/>
              </a:solidFill>
              <a:effectLst>
                <a:outerShdw blurRad="38100" dist="38100" dir="2700000" algn="tl">
                  <a:srgbClr val="000000">
                    <a:alpha val="43137"/>
                  </a:srgbClr>
                </a:outerShdw>
              </a:effectLst>
            </a:endParaRPr>
          </a:p>
        </p:txBody>
      </p:sp>
      <p:pic>
        <p:nvPicPr>
          <p:cNvPr id="7171"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12638" b="4515"/>
          <a:stretch/>
        </p:blipFill>
        <p:spPr bwMode="auto">
          <a:xfrm>
            <a:off x="683567" y="1700808"/>
            <a:ext cx="4284093" cy="468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7258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4330824" cy="850106"/>
          </a:xfrm>
        </p:spPr>
        <p:txBody>
          <a:bodyPr/>
          <a:lstStyle/>
          <a:p>
            <a:r>
              <a:rPr lang="sl-SI" dirty="0" err="1" smtClean="0">
                <a:solidFill>
                  <a:srgbClr val="00B0F0"/>
                </a:solidFill>
                <a:effectLst>
                  <a:outerShdw blurRad="38100" dist="38100" dir="2700000" algn="tl">
                    <a:srgbClr val="000000">
                      <a:alpha val="43137"/>
                    </a:srgbClr>
                  </a:outerShdw>
                </a:effectLst>
              </a:rPr>
              <a:t>Clothes</a:t>
            </a:r>
            <a:endParaRPr lang="sl-SI" dirty="0">
              <a:solidFill>
                <a:srgbClr val="00B0F0"/>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p:txBody>
          <a:bodyPr/>
          <a:lstStyle/>
          <a:p>
            <a:endParaRPr lang="sl-SI"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21248"/>
            <a:ext cx="4032448" cy="5218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5098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3EBF5"/>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3203848" y="620688"/>
            <a:ext cx="5732084" cy="1440160"/>
          </a:xfrm>
        </p:spPr>
        <p:txBody>
          <a:bodyPr>
            <a:normAutofit/>
          </a:bodyPr>
          <a:lstStyle/>
          <a:p>
            <a:r>
              <a:rPr lang="sl-SI" dirty="0" err="1" smtClean="0">
                <a:solidFill>
                  <a:srgbClr val="00B0F0"/>
                </a:solidFill>
                <a:effectLst>
                  <a:outerShdw blurRad="38100" dist="38100" dir="2700000" algn="tl">
                    <a:srgbClr val="000000">
                      <a:alpha val="43137"/>
                    </a:srgbClr>
                  </a:outerShdw>
                </a:effectLst>
              </a:rPr>
              <a:t>Gingerbread</a:t>
            </a:r>
            <a:r>
              <a:rPr lang="sl-SI" dirty="0" smtClean="0">
                <a:effectLst>
                  <a:outerShdw blurRad="38100" dist="38100" dir="2700000" algn="tl">
                    <a:srgbClr val="000000">
                      <a:alpha val="43137"/>
                    </a:srgbClr>
                  </a:outerShdw>
                </a:effectLst>
              </a:rPr>
              <a:t> </a:t>
            </a:r>
            <a:br>
              <a:rPr lang="sl-SI" dirty="0" smtClean="0">
                <a:effectLst>
                  <a:outerShdw blurRad="38100" dist="38100" dir="2700000" algn="tl">
                    <a:srgbClr val="000000">
                      <a:alpha val="43137"/>
                    </a:srgbClr>
                  </a:outerShdw>
                </a:effectLst>
              </a:rPr>
            </a:br>
            <a:r>
              <a:rPr lang="sl-SI" dirty="0" smtClean="0">
                <a:solidFill>
                  <a:srgbClr val="FFFF00"/>
                </a:solidFill>
                <a:effectLst>
                  <a:outerShdw blurRad="38100" dist="38100" dir="2700000" algn="tl">
                    <a:srgbClr val="000000">
                      <a:alpha val="43137"/>
                    </a:srgbClr>
                  </a:outerShdw>
                </a:effectLst>
              </a:rPr>
              <a:t>Man‘s</a:t>
            </a:r>
            <a:r>
              <a:rPr lang="sl-SI" dirty="0" smtClean="0">
                <a:solidFill>
                  <a:srgbClr val="FF3399"/>
                </a:solidFill>
                <a:effectLst>
                  <a:outerShdw blurRad="38100" dist="38100" dir="2700000" algn="tl">
                    <a:srgbClr val="000000">
                      <a:alpha val="43137"/>
                    </a:srgbClr>
                  </a:outerShdw>
                </a:effectLst>
              </a:rPr>
              <a:t> </a:t>
            </a:r>
            <a:r>
              <a:rPr lang="sl-SI" dirty="0" err="1" smtClean="0">
                <a:solidFill>
                  <a:srgbClr val="FF3399"/>
                </a:solidFill>
                <a:effectLst>
                  <a:outerShdw blurRad="38100" dist="38100" dir="2700000" algn="tl">
                    <a:srgbClr val="000000">
                      <a:alpha val="43137"/>
                    </a:srgbClr>
                  </a:outerShdw>
                </a:effectLst>
              </a:rPr>
              <a:t>House</a:t>
            </a:r>
            <a:endParaRPr lang="sl-SI" dirty="0">
              <a:solidFill>
                <a:srgbClr val="FF3399"/>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p:txBody>
          <a:bodyPr/>
          <a:lstStyle/>
          <a:p>
            <a:endParaRPr lang="sl-SI" dirty="0"/>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9240" r="-7605"/>
          <a:stretch/>
        </p:blipFill>
        <p:spPr bwMode="auto">
          <a:xfrm>
            <a:off x="689389" y="247350"/>
            <a:ext cx="3357869" cy="2399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2998640"/>
            <a:ext cx="3081480" cy="316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856" t="3967" b="10267"/>
          <a:stretch/>
        </p:blipFill>
        <p:spPr bwMode="auto">
          <a:xfrm>
            <a:off x="4703922" y="3140968"/>
            <a:ext cx="3932125" cy="3025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18697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51032" y="267433"/>
            <a:ext cx="5338936" cy="1143000"/>
          </a:xfrm>
        </p:spPr>
        <p:txBody>
          <a:bodyPr>
            <a:noAutofit/>
          </a:bodyPr>
          <a:lstStyle/>
          <a:p>
            <a:r>
              <a:rPr lang="sl-SI" sz="3600" dirty="0" err="1" smtClean="0">
                <a:solidFill>
                  <a:srgbClr val="33CC33"/>
                </a:solidFill>
                <a:effectLst>
                  <a:outerShdw blurRad="38100" dist="38100" dir="2700000" algn="tl">
                    <a:srgbClr val="000000">
                      <a:alpha val="43137"/>
                    </a:srgbClr>
                  </a:outerShdw>
                </a:effectLst>
              </a:rPr>
              <a:t>Gingerbread</a:t>
            </a:r>
            <a:r>
              <a:rPr lang="sl-SI" sz="3600" dirty="0" smtClean="0">
                <a:solidFill>
                  <a:srgbClr val="33CC33"/>
                </a:solidFill>
                <a:effectLst>
                  <a:outerShdw blurRad="38100" dist="38100" dir="2700000" algn="tl">
                    <a:srgbClr val="000000">
                      <a:alpha val="43137"/>
                    </a:srgbClr>
                  </a:outerShdw>
                </a:effectLst>
              </a:rPr>
              <a:t> </a:t>
            </a:r>
            <a:r>
              <a:rPr lang="sl-SI" sz="3600" dirty="0" err="1" smtClean="0">
                <a:solidFill>
                  <a:srgbClr val="E60000"/>
                </a:solidFill>
                <a:effectLst>
                  <a:outerShdw blurRad="38100" dist="38100" dir="2700000" algn="tl">
                    <a:srgbClr val="000000">
                      <a:alpha val="43137"/>
                    </a:srgbClr>
                  </a:outerShdw>
                </a:effectLst>
              </a:rPr>
              <a:t>Biscuits</a:t>
            </a:r>
            <a:r>
              <a:rPr lang="sl-SI" sz="3600" dirty="0" smtClean="0">
                <a:solidFill>
                  <a:srgbClr val="33CC33"/>
                </a:solidFill>
                <a:effectLst>
                  <a:outerShdw blurRad="38100" dist="38100" dir="2700000" algn="tl">
                    <a:srgbClr val="000000">
                      <a:alpha val="43137"/>
                    </a:srgbClr>
                  </a:outerShdw>
                </a:effectLst>
              </a:rPr>
              <a:t> </a:t>
            </a:r>
            <a:r>
              <a:rPr lang="sl-SI" sz="3600" dirty="0" smtClean="0"/>
              <a:t/>
            </a:r>
            <a:br>
              <a:rPr lang="sl-SI" sz="3600" dirty="0" smtClean="0"/>
            </a:br>
            <a:r>
              <a:rPr lang="sl-SI" sz="3000" dirty="0" smtClean="0"/>
              <a:t>(</a:t>
            </a:r>
            <a:r>
              <a:rPr lang="sl-SI" sz="3000" dirty="0" err="1" smtClean="0"/>
              <a:t>for</a:t>
            </a:r>
            <a:r>
              <a:rPr lang="sl-SI" sz="3000" dirty="0" smtClean="0"/>
              <a:t> 10 </a:t>
            </a:r>
            <a:r>
              <a:rPr lang="sl-SI" sz="3000" dirty="0" err="1" smtClean="0"/>
              <a:t>biscuits</a:t>
            </a:r>
            <a:r>
              <a:rPr lang="sl-SI" sz="3000" dirty="0" smtClean="0"/>
              <a:t>)</a:t>
            </a:r>
            <a:endParaRPr lang="sl-SI" sz="3000" dirty="0"/>
          </a:p>
        </p:txBody>
      </p:sp>
      <p:sp>
        <p:nvSpPr>
          <p:cNvPr id="3" name="Ograda vsebine 2"/>
          <p:cNvSpPr>
            <a:spLocks noGrp="1"/>
          </p:cNvSpPr>
          <p:nvPr>
            <p:ph idx="1"/>
          </p:nvPr>
        </p:nvSpPr>
        <p:spPr>
          <a:xfrm>
            <a:off x="457200" y="2060848"/>
            <a:ext cx="6059016" cy="4680520"/>
          </a:xfrm>
        </p:spPr>
        <p:txBody>
          <a:bodyPr>
            <a:normAutofit/>
          </a:bodyPr>
          <a:lstStyle/>
          <a:p>
            <a:r>
              <a:rPr lang="sl-SI" sz="2300" dirty="0" smtClean="0"/>
              <a:t>½ </a:t>
            </a:r>
            <a:r>
              <a:rPr lang="sl-SI" sz="2300" dirty="0" err="1" smtClean="0"/>
              <a:t>cup</a:t>
            </a:r>
            <a:r>
              <a:rPr lang="sl-SI" sz="2300" dirty="0" smtClean="0"/>
              <a:t> </a:t>
            </a:r>
            <a:r>
              <a:rPr lang="sl-SI" sz="2300" dirty="0" err="1" smtClean="0"/>
              <a:t>plain</a:t>
            </a:r>
            <a:r>
              <a:rPr lang="sl-SI" sz="2300" dirty="0" smtClean="0"/>
              <a:t> </a:t>
            </a:r>
            <a:r>
              <a:rPr lang="sl-SI" sz="2300" dirty="0" err="1" smtClean="0">
                <a:solidFill>
                  <a:srgbClr val="FF3399"/>
                </a:solidFill>
              </a:rPr>
              <a:t>flour</a:t>
            </a:r>
            <a:endParaRPr lang="sl-SI" sz="2300" dirty="0" smtClean="0">
              <a:solidFill>
                <a:srgbClr val="FF3399"/>
              </a:solidFill>
            </a:endParaRPr>
          </a:p>
          <a:p>
            <a:r>
              <a:rPr lang="sl-SI" sz="2300" dirty="0" smtClean="0"/>
              <a:t>½ </a:t>
            </a:r>
            <a:r>
              <a:rPr lang="sl-SI" sz="2300" dirty="0" err="1" smtClean="0"/>
              <a:t>teaspoon</a:t>
            </a:r>
            <a:r>
              <a:rPr lang="sl-SI" sz="2300" dirty="0" smtClean="0"/>
              <a:t> </a:t>
            </a:r>
            <a:r>
              <a:rPr lang="sl-SI" sz="2300" dirty="0" err="1" smtClean="0"/>
              <a:t>of</a:t>
            </a:r>
            <a:r>
              <a:rPr lang="sl-SI" sz="2300" dirty="0" smtClean="0"/>
              <a:t> </a:t>
            </a:r>
            <a:r>
              <a:rPr lang="sl-SI" sz="2300" dirty="0" err="1" smtClean="0">
                <a:solidFill>
                  <a:srgbClr val="FF3399"/>
                </a:solidFill>
              </a:rPr>
              <a:t>ginger</a:t>
            </a:r>
            <a:r>
              <a:rPr lang="sl-SI" sz="2300" dirty="0" smtClean="0">
                <a:solidFill>
                  <a:srgbClr val="FF3399"/>
                </a:solidFill>
              </a:rPr>
              <a:t> </a:t>
            </a:r>
            <a:r>
              <a:rPr lang="sl-SI" sz="2300" dirty="0" err="1" smtClean="0">
                <a:solidFill>
                  <a:srgbClr val="FF3399"/>
                </a:solidFill>
              </a:rPr>
              <a:t>powder</a:t>
            </a:r>
            <a:endParaRPr lang="sl-SI" sz="2300" dirty="0" smtClean="0">
              <a:solidFill>
                <a:srgbClr val="FF3399"/>
              </a:solidFill>
            </a:endParaRPr>
          </a:p>
          <a:p>
            <a:r>
              <a:rPr lang="sl-SI" sz="2300" dirty="0" smtClean="0"/>
              <a:t>¼ </a:t>
            </a:r>
            <a:r>
              <a:rPr lang="sl-SI" sz="2300" dirty="0" smtClean="0">
                <a:solidFill>
                  <a:srgbClr val="FF3399"/>
                </a:solidFill>
              </a:rPr>
              <a:t>margarine</a:t>
            </a:r>
            <a:r>
              <a:rPr lang="sl-SI" sz="2300" dirty="0" smtClean="0"/>
              <a:t> or </a:t>
            </a:r>
            <a:r>
              <a:rPr lang="sl-SI" sz="2300" dirty="0" err="1" smtClean="0">
                <a:solidFill>
                  <a:srgbClr val="FF3399"/>
                </a:solidFill>
              </a:rPr>
              <a:t>butter</a:t>
            </a:r>
            <a:endParaRPr lang="sl-SI" sz="2300" dirty="0" smtClean="0">
              <a:solidFill>
                <a:srgbClr val="FF3399"/>
              </a:solidFill>
            </a:endParaRPr>
          </a:p>
          <a:p>
            <a:r>
              <a:rPr lang="sl-SI" sz="2300" dirty="0" smtClean="0"/>
              <a:t>¼ </a:t>
            </a:r>
            <a:r>
              <a:rPr lang="sl-SI" sz="2300" dirty="0" err="1" smtClean="0"/>
              <a:t>castor</a:t>
            </a:r>
            <a:r>
              <a:rPr lang="sl-SI" sz="2300" dirty="0" smtClean="0"/>
              <a:t> </a:t>
            </a:r>
            <a:r>
              <a:rPr lang="sl-SI" sz="2300" dirty="0" err="1" smtClean="0">
                <a:solidFill>
                  <a:srgbClr val="FF3399"/>
                </a:solidFill>
              </a:rPr>
              <a:t>sugar</a:t>
            </a:r>
            <a:endParaRPr lang="sl-SI" sz="2300" dirty="0" smtClean="0">
              <a:solidFill>
                <a:srgbClr val="FF3399"/>
              </a:solidFill>
            </a:endParaRPr>
          </a:p>
          <a:p>
            <a:r>
              <a:rPr lang="sl-SI" sz="2300" dirty="0" smtClean="0"/>
              <a:t>½ </a:t>
            </a:r>
            <a:r>
              <a:rPr lang="sl-SI" sz="2300" dirty="0" err="1" smtClean="0"/>
              <a:t>an</a:t>
            </a:r>
            <a:r>
              <a:rPr lang="sl-SI" sz="2300" dirty="0" smtClean="0"/>
              <a:t> </a:t>
            </a:r>
            <a:r>
              <a:rPr lang="sl-SI" sz="2300" dirty="0" err="1" smtClean="0">
                <a:solidFill>
                  <a:srgbClr val="FF3399"/>
                </a:solidFill>
              </a:rPr>
              <a:t>egg</a:t>
            </a:r>
            <a:r>
              <a:rPr lang="sl-SI" sz="2300" dirty="0" smtClean="0"/>
              <a:t> or </a:t>
            </a:r>
            <a:r>
              <a:rPr lang="sl-SI" sz="2300" dirty="0" err="1" smtClean="0">
                <a:solidFill>
                  <a:srgbClr val="FF3399"/>
                </a:solidFill>
              </a:rPr>
              <a:t>milk</a:t>
            </a:r>
            <a:r>
              <a:rPr lang="sl-SI" sz="2300" dirty="0" smtClean="0"/>
              <a:t> to </a:t>
            </a:r>
            <a:r>
              <a:rPr lang="sl-SI" sz="2300" dirty="0" err="1" smtClean="0"/>
              <a:t>mix</a:t>
            </a:r>
            <a:endParaRPr lang="sl-SI" sz="2300" dirty="0" smtClean="0"/>
          </a:p>
          <a:p>
            <a:r>
              <a:rPr lang="sl-SI" sz="2300" dirty="0"/>
              <a:t>a</a:t>
            </a:r>
            <a:r>
              <a:rPr lang="sl-SI" sz="2300" dirty="0" smtClean="0"/>
              <a:t> </a:t>
            </a:r>
            <a:r>
              <a:rPr lang="sl-SI" sz="2300" dirty="0" err="1" smtClean="0"/>
              <a:t>few</a:t>
            </a:r>
            <a:r>
              <a:rPr lang="sl-SI" sz="2300" dirty="0" smtClean="0"/>
              <a:t> </a:t>
            </a:r>
            <a:r>
              <a:rPr lang="sl-SI" sz="2300" dirty="0" err="1" smtClean="0">
                <a:solidFill>
                  <a:srgbClr val="FF3399"/>
                </a:solidFill>
              </a:rPr>
              <a:t>currants</a:t>
            </a:r>
            <a:endParaRPr lang="sl-SI" sz="2300" dirty="0" smtClean="0">
              <a:solidFill>
                <a:srgbClr val="FF3399"/>
              </a:solidFill>
            </a:endParaRPr>
          </a:p>
          <a:p>
            <a:pPr marL="0" indent="0">
              <a:buNone/>
            </a:pPr>
            <a:endParaRPr lang="sl-SI" sz="1200" dirty="0" smtClean="0"/>
          </a:p>
          <a:p>
            <a:pPr marL="0" indent="0">
              <a:buNone/>
            </a:pPr>
            <a:r>
              <a:rPr lang="sl-SI" sz="2100" dirty="0" err="1" smtClean="0"/>
              <a:t>Sieve</a:t>
            </a:r>
            <a:r>
              <a:rPr lang="sl-SI" sz="2100" dirty="0" smtClean="0"/>
              <a:t> </a:t>
            </a:r>
            <a:r>
              <a:rPr lang="sl-SI" sz="2100" dirty="0" err="1" smtClean="0"/>
              <a:t>the</a:t>
            </a:r>
            <a:r>
              <a:rPr lang="sl-SI" sz="2100" dirty="0" smtClean="0"/>
              <a:t> </a:t>
            </a:r>
            <a:r>
              <a:rPr lang="sl-SI" sz="2100" dirty="0" err="1" smtClean="0"/>
              <a:t>flour</a:t>
            </a:r>
            <a:r>
              <a:rPr lang="sl-SI" sz="2100" dirty="0" smtClean="0"/>
              <a:t> </a:t>
            </a:r>
            <a:r>
              <a:rPr lang="sl-SI" sz="2100" dirty="0" err="1" smtClean="0"/>
              <a:t>and</a:t>
            </a:r>
            <a:r>
              <a:rPr lang="sl-SI" sz="2100" dirty="0" smtClean="0"/>
              <a:t> </a:t>
            </a:r>
            <a:r>
              <a:rPr lang="sl-SI" sz="2100" dirty="0" err="1" smtClean="0"/>
              <a:t>ginger</a:t>
            </a:r>
            <a:r>
              <a:rPr lang="sl-SI" sz="2100" dirty="0" smtClean="0"/>
              <a:t>. </a:t>
            </a:r>
            <a:r>
              <a:rPr lang="sl-SI" sz="2100" dirty="0" err="1" smtClean="0"/>
              <a:t>Rub</a:t>
            </a:r>
            <a:r>
              <a:rPr lang="sl-SI" sz="2100" dirty="0" smtClean="0"/>
              <a:t> in </a:t>
            </a:r>
            <a:r>
              <a:rPr lang="sl-SI" sz="2100" dirty="0" err="1" smtClean="0"/>
              <a:t>the</a:t>
            </a:r>
            <a:r>
              <a:rPr lang="sl-SI" sz="2100" dirty="0" smtClean="0"/>
              <a:t> </a:t>
            </a:r>
            <a:r>
              <a:rPr lang="sl-SI" sz="2100" dirty="0" err="1" smtClean="0"/>
              <a:t>fat</a:t>
            </a:r>
            <a:r>
              <a:rPr lang="sl-SI" sz="2100" dirty="0" smtClean="0"/>
              <a:t> </a:t>
            </a:r>
            <a:r>
              <a:rPr lang="sl-SI" sz="2100" dirty="0" err="1" smtClean="0"/>
              <a:t>until</a:t>
            </a:r>
            <a:r>
              <a:rPr lang="sl-SI" sz="2100" dirty="0" smtClean="0"/>
              <a:t> </a:t>
            </a:r>
            <a:r>
              <a:rPr lang="sl-SI" sz="2100" dirty="0" err="1" smtClean="0"/>
              <a:t>the</a:t>
            </a:r>
            <a:r>
              <a:rPr lang="sl-SI" sz="2100" dirty="0" smtClean="0"/>
              <a:t> </a:t>
            </a:r>
            <a:r>
              <a:rPr lang="sl-SI" sz="2100" dirty="0" err="1" smtClean="0"/>
              <a:t>mixture</a:t>
            </a:r>
            <a:r>
              <a:rPr lang="sl-SI" sz="2100" dirty="0" smtClean="0"/>
              <a:t> </a:t>
            </a:r>
            <a:r>
              <a:rPr lang="sl-SI" sz="2100" dirty="0" err="1" smtClean="0"/>
              <a:t>has</a:t>
            </a:r>
            <a:r>
              <a:rPr lang="sl-SI" sz="2100" dirty="0" smtClean="0"/>
              <a:t> </a:t>
            </a:r>
            <a:r>
              <a:rPr lang="sl-SI" sz="2100" dirty="0" err="1" smtClean="0"/>
              <a:t>the</a:t>
            </a:r>
            <a:r>
              <a:rPr lang="sl-SI" sz="2100" dirty="0" smtClean="0"/>
              <a:t> </a:t>
            </a:r>
            <a:r>
              <a:rPr lang="sl-SI" sz="2100" dirty="0" err="1" smtClean="0"/>
              <a:t>texture</a:t>
            </a:r>
            <a:r>
              <a:rPr lang="sl-SI" sz="2100" dirty="0" smtClean="0"/>
              <a:t> </a:t>
            </a:r>
            <a:r>
              <a:rPr lang="sl-SI" sz="2100" dirty="0" err="1" smtClean="0"/>
              <a:t>of</a:t>
            </a:r>
            <a:r>
              <a:rPr lang="sl-SI" sz="2100" dirty="0" smtClean="0"/>
              <a:t> </a:t>
            </a:r>
            <a:r>
              <a:rPr lang="sl-SI" sz="2100" dirty="0" err="1" smtClean="0"/>
              <a:t>breadcrumbs</a:t>
            </a:r>
            <a:r>
              <a:rPr lang="sl-SI" sz="2100" dirty="0" smtClean="0"/>
              <a:t>. </a:t>
            </a:r>
            <a:r>
              <a:rPr lang="sl-SI" sz="2100" dirty="0" err="1" smtClean="0"/>
              <a:t>Roll</a:t>
            </a:r>
            <a:r>
              <a:rPr lang="sl-SI" sz="2100" dirty="0" smtClean="0"/>
              <a:t> </a:t>
            </a:r>
            <a:r>
              <a:rPr lang="sl-SI" sz="2100" dirty="0" err="1" smtClean="0"/>
              <a:t>out</a:t>
            </a:r>
            <a:r>
              <a:rPr lang="sl-SI" sz="2100" dirty="0" smtClean="0"/>
              <a:t> </a:t>
            </a:r>
            <a:r>
              <a:rPr lang="sl-SI" sz="2100" dirty="0" err="1" smtClean="0"/>
              <a:t>the</a:t>
            </a:r>
            <a:r>
              <a:rPr lang="sl-SI" sz="2100" dirty="0" smtClean="0"/>
              <a:t> </a:t>
            </a:r>
            <a:r>
              <a:rPr lang="sl-SI" sz="2100" dirty="0" err="1" smtClean="0"/>
              <a:t>mixture</a:t>
            </a:r>
            <a:r>
              <a:rPr lang="sl-SI" sz="2100" dirty="0" smtClean="0"/>
              <a:t> </a:t>
            </a:r>
            <a:r>
              <a:rPr lang="sl-SI" sz="2100" dirty="0" err="1" smtClean="0"/>
              <a:t>and</a:t>
            </a:r>
            <a:r>
              <a:rPr lang="sl-SI" sz="2100" dirty="0" smtClean="0"/>
              <a:t> </a:t>
            </a:r>
            <a:r>
              <a:rPr lang="sl-SI" sz="2100" dirty="0" err="1" smtClean="0"/>
              <a:t>cut</a:t>
            </a:r>
            <a:r>
              <a:rPr lang="sl-SI" sz="2100" dirty="0" smtClean="0"/>
              <a:t> </a:t>
            </a:r>
            <a:r>
              <a:rPr lang="sl-SI" sz="2100" dirty="0" err="1" smtClean="0"/>
              <a:t>out</a:t>
            </a:r>
            <a:r>
              <a:rPr lang="sl-SI" sz="2100" dirty="0" smtClean="0"/>
              <a:t> </a:t>
            </a:r>
            <a:r>
              <a:rPr lang="sl-SI" sz="2100" dirty="0" err="1" smtClean="0"/>
              <a:t>shapes</a:t>
            </a:r>
            <a:r>
              <a:rPr lang="sl-SI" sz="2100" dirty="0" smtClean="0"/>
              <a:t> </a:t>
            </a:r>
            <a:r>
              <a:rPr lang="sl-SI" sz="2100" dirty="0" err="1" smtClean="0"/>
              <a:t>of</a:t>
            </a:r>
            <a:r>
              <a:rPr lang="sl-SI" sz="2100" dirty="0" smtClean="0"/>
              <a:t> </a:t>
            </a:r>
            <a:r>
              <a:rPr lang="sl-SI" sz="2100" dirty="0" err="1" smtClean="0"/>
              <a:t>gingerbread</a:t>
            </a:r>
            <a:r>
              <a:rPr lang="sl-SI" sz="2100" dirty="0" smtClean="0"/>
              <a:t> </a:t>
            </a:r>
            <a:r>
              <a:rPr lang="sl-SI" sz="2100" dirty="0" err="1" smtClean="0"/>
              <a:t>people</a:t>
            </a:r>
            <a:r>
              <a:rPr lang="sl-SI" sz="2100" dirty="0" smtClean="0"/>
              <a:t>. Use </a:t>
            </a:r>
            <a:r>
              <a:rPr lang="sl-SI" sz="2100" dirty="0" err="1" smtClean="0"/>
              <a:t>currants</a:t>
            </a:r>
            <a:r>
              <a:rPr lang="sl-SI" sz="2100" dirty="0" smtClean="0"/>
              <a:t> </a:t>
            </a:r>
            <a:r>
              <a:rPr lang="sl-SI" sz="2100" dirty="0" err="1" smtClean="0"/>
              <a:t>for</a:t>
            </a:r>
            <a:r>
              <a:rPr lang="sl-SI" sz="2100" dirty="0" smtClean="0"/>
              <a:t> </a:t>
            </a:r>
            <a:r>
              <a:rPr lang="sl-SI" sz="2100" dirty="0" err="1" smtClean="0"/>
              <a:t>eyes</a:t>
            </a:r>
            <a:r>
              <a:rPr lang="sl-SI" sz="2100" dirty="0" smtClean="0"/>
              <a:t> </a:t>
            </a:r>
            <a:r>
              <a:rPr lang="sl-SI" sz="2100" dirty="0" err="1" smtClean="0"/>
              <a:t>and</a:t>
            </a:r>
            <a:r>
              <a:rPr lang="sl-SI" sz="2100" dirty="0" smtClean="0"/>
              <a:t> </a:t>
            </a:r>
            <a:r>
              <a:rPr lang="sl-SI" sz="2100" dirty="0" err="1" smtClean="0"/>
              <a:t>months</a:t>
            </a:r>
            <a:r>
              <a:rPr lang="sl-SI" sz="2100" dirty="0" smtClean="0"/>
              <a:t>. Bake on </a:t>
            </a:r>
            <a:r>
              <a:rPr lang="sl-SI" sz="2100" dirty="0" err="1" smtClean="0"/>
              <a:t>trays</a:t>
            </a:r>
            <a:r>
              <a:rPr lang="sl-SI" sz="2100" dirty="0" smtClean="0"/>
              <a:t> </a:t>
            </a:r>
            <a:r>
              <a:rPr lang="sl-SI" sz="2100" dirty="0" err="1" smtClean="0"/>
              <a:t>for</a:t>
            </a:r>
            <a:r>
              <a:rPr lang="sl-SI" sz="2100" dirty="0" smtClean="0"/>
              <a:t> 12 or 15 </a:t>
            </a:r>
            <a:r>
              <a:rPr lang="sl-SI" sz="2100" dirty="0" err="1" smtClean="0"/>
              <a:t>minutes</a:t>
            </a:r>
            <a:r>
              <a:rPr lang="sl-SI" sz="2100" dirty="0" smtClean="0"/>
              <a:t> at 180 </a:t>
            </a:r>
            <a:r>
              <a:rPr lang="sl-SI" sz="2100" dirty="0" err="1" smtClean="0"/>
              <a:t>degrees</a:t>
            </a:r>
            <a:r>
              <a:rPr lang="sl-SI" sz="2100" dirty="0" smtClean="0"/>
              <a:t> C.</a:t>
            </a:r>
            <a:endParaRPr lang="sl-SI" sz="2100"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404664"/>
            <a:ext cx="2376264" cy="1582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4329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70080" y="188640"/>
            <a:ext cx="2448272" cy="1143000"/>
          </a:xfrm>
        </p:spPr>
        <p:txBody>
          <a:bodyPr/>
          <a:lstStyle/>
          <a:p>
            <a:r>
              <a:rPr lang="sl-SI" dirty="0" err="1" smtClean="0">
                <a:solidFill>
                  <a:srgbClr val="FF3399"/>
                </a:solidFill>
                <a:effectLst>
                  <a:outerShdw blurRad="38100" dist="38100" dir="2700000" algn="tl">
                    <a:srgbClr val="000000">
                      <a:alpha val="43137"/>
                    </a:srgbClr>
                  </a:outerShdw>
                </a:effectLst>
              </a:rPr>
              <a:t>Spices</a:t>
            </a:r>
            <a:endParaRPr lang="sl-SI" dirty="0">
              <a:solidFill>
                <a:srgbClr val="FF3399"/>
              </a:solidFill>
              <a:effectLst>
                <a:outerShdw blurRad="38100" dist="38100" dir="2700000" algn="tl">
                  <a:srgbClr val="000000">
                    <a:alpha val="43137"/>
                  </a:srgbClr>
                </a:outerShdw>
              </a:effectLst>
            </a:endParaRPr>
          </a:p>
        </p:txBody>
      </p:sp>
      <p:sp>
        <p:nvSpPr>
          <p:cNvPr id="5" name="Ograda vsebine 4"/>
          <p:cNvSpPr>
            <a:spLocks noGrp="1"/>
          </p:cNvSpPr>
          <p:nvPr>
            <p:ph idx="1"/>
          </p:nvPr>
        </p:nvSpPr>
        <p:spPr>
          <a:xfrm>
            <a:off x="395536" y="4437112"/>
            <a:ext cx="5328592" cy="2149699"/>
          </a:xfrm>
        </p:spPr>
        <p:txBody>
          <a:bodyPr numCol="2">
            <a:normAutofit fontScale="70000" lnSpcReduction="20000"/>
          </a:bodyPr>
          <a:lstStyle/>
          <a:p>
            <a:pPr marL="0" indent="0">
              <a:buNone/>
            </a:pPr>
            <a:r>
              <a:rPr lang="sl-SI" dirty="0" smtClean="0"/>
              <a:t>A: </a:t>
            </a:r>
            <a:r>
              <a:rPr lang="sl-SI" dirty="0" err="1" smtClean="0"/>
              <a:t>cinnamon</a:t>
            </a:r>
            <a:endParaRPr lang="sl-SI" dirty="0" smtClean="0"/>
          </a:p>
          <a:p>
            <a:pPr marL="0" indent="0">
              <a:buNone/>
            </a:pPr>
            <a:r>
              <a:rPr lang="sl-SI" dirty="0" smtClean="0"/>
              <a:t>B: star </a:t>
            </a:r>
            <a:r>
              <a:rPr lang="sl-SI" dirty="0" err="1" smtClean="0"/>
              <a:t>aniseed</a:t>
            </a:r>
            <a:endParaRPr lang="sl-SI" dirty="0" smtClean="0"/>
          </a:p>
          <a:p>
            <a:pPr marL="0" indent="0">
              <a:buNone/>
            </a:pPr>
            <a:r>
              <a:rPr lang="sl-SI" dirty="0" smtClean="0"/>
              <a:t>C: </a:t>
            </a:r>
            <a:r>
              <a:rPr lang="sl-SI" dirty="0" err="1" smtClean="0"/>
              <a:t>ginger</a:t>
            </a:r>
            <a:endParaRPr lang="sl-SI" dirty="0" smtClean="0"/>
          </a:p>
          <a:p>
            <a:pPr marL="0" indent="0">
              <a:buNone/>
            </a:pPr>
            <a:r>
              <a:rPr lang="sl-SI" dirty="0" smtClean="0"/>
              <a:t>D: </a:t>
            </a:r>
            <a:r>
              <a:rPr lang="sl-SI" dirty="0" err="1" smtClean="0"/>
              <a:t>mace</a:t>
            </a:r>
            <a:endParaRPr lang="sl-SI" dirty="0" smtClean="0"/>
          </a:p>
          <a:p>
            <a:pPr marL="0" indent="0">
              <a:buNone/>
            </a:pPr>
            <a:r>
              <a:rPr lang="sl-SI" dirty="0" smtClean="0"/>
              <a:t>E: </a:t>
            </a:r>
            <a:r>
              <a:rPr lang="sl-SI" dirty="0" err="1" smtClean="0"/>
              <a:t>fennel</a:t>
            </a:r>
            <a:r>
              <a:rPr lang="sl-SI" dirty="0" smtClean="0"/>
              <a:t> </a:t>
            </a:r>
            <a:r>
              <a:rPr lang="sl-SI" dirty="0" err="1" smtClean="0"/>
              <a:t>seeds</a:t>
            </a:r>
            <a:endParaRPr lang="sl-SI" dirty="0" smtClean="0"/>
          </a:p>
          <a:p>
            <a:pPr marL="0" indent="0">
              <a:buNone/>
            </a:pPr>
            <a:r>
              <a:rPr lang="sl-SI" dirty="0" smtClean="0"/>
              <a:t>F: </a:t>
            </a:r>
            <a:r>
              <a:rPr lang="sl-SI" dirty="0" err="1" smtClean="0"/>
              <a:t>green</a:t>
            </a:r>
            <a:r>
              <a:rPr lang="sl-SI" dirty="0" smtClean="0"/>
              <a:t> </a:t>
            </a:r>
            <a:r>
              <a:rPr lang="sl-SI" dirty="0" err="1" smtClean="0"/>
              <a:t>cardamom</a:t>
            </a:r>
            <a:endParaRPr lang="sl-SI" dirty="0" smtClean="0"/>
          </a:p>
          <a:p>
            <a:pPr marL="0" indent="0">
              <a:buNone/>
            </a:pPr>
            <a:r>
              <a:rPr lang="sl-SI" dirty="0" smtClean="0"/>
              <a:t>G: </a:t>
            </a:r>
            <a:r>
              <a:rPr lang="sl-SI" dirty="0" err="1" smtClean="0"/>
              <a:t>coriander</a:t>
            </a:r>
            <a:endParaRPr lang="sl-SI" dirty="0" smtClean="0"/>
          </a:p>
          <a:p>
            <a:pPr marL="0" indent="0">
              <a:buNone/>
            </a:pPr>
            <a:r>
              <a:rPr lang="sl-SI" dirty="0" smtClean="0"/>
              <a:t>H: </a:t>
            </a:r>
            <a:r>
              <a:rPr lang="sl-SI" dirty="0" err="1" smtClean="0"/>
              <a:t>aniseed</a:t>
            </a:r>
            <a:endParaRPr lang="sl-SI" dirty="0" smtClean="0"/>
          </a:p>
          <a:p>
            <a:pPr marL="0" indent="0">
              <a:buNone/>
            </a:pPr>
            <a:r>
              <a:rPr lang="sl-SI" dirty="0" smtClean="0"/>
              <a:t>K: </a:t>
            </a:r>
            <a:r>
              <a:rPr lang="sl-SI" dirty="0" err="1" smtClean="0"/>
              <a:t>cloves</a:t>
            </a:r>
            <a:endParaRPr lang="sl-SI" dirty="0" smtClean="0"/>
          </a:p>
          <a:p>
            <a:pPr marL="0" indent="0">
              <a:buNone/>
            </a:pPr>
            <a:r>
              <a:rPr lang="sl-SI" dirty="0" smtClean="0"/>
              <a:t>L: </a:t>
            </a:r>
            <a:r>
              <a:rPr lang="sl-SI" dirty="0" err="1" smtClean="0"/>
              <a:t>allspice</a:t>
            </a:r>
            <a:endParaRPr lang="sl-SI" dirty="0" smtClean="0"/>
          </a:p>
          <a:p>
            <a:pPr marL="0" indent="0">
              <a:buNone/>
            </a:pPr>
            <a:r>
              <a:rPr lang="sl-SI" dirty="0" smtClean="0"/>
              <a:t>M: </a:t>
            </a:r>
            <a:r>
              <a:rPr lang="sl-SI" dirty="0" err="1" smtClean="0"/>
              <a:t>nutmeg</a:t>
            </a:r>
            <a:endParaRPr lang="sl-SI"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4397361" cy="273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57194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0" y="49975"/>
            <a:ext cx="7090142" cy="1143000"/>
          </a:xfrm>
        </p:spPr>
        <p:txBody>
          <a:bodyPr>
            <a:normAutofit/>
          </a:bodyPr>
          <a:lstStyle/>
          <a:p>
            <a:r>
              <a:rPr lang="sl-SI" sz="4000" dirty="0" err="1" smtClean="0">
                <a:solidFill>
                  <a:srgbClr val="E60000"/>
                </a:solidFill>
                <a:effectLst>
                  <a:outerShdw blurRad="38100" dist="38100" dir="2700000" algn="tl">
                    <a:srgbClr val="000000">
                      <a:alpha val="43137"/>
                    </a:srgbClr>
                  </a:outerShdw>
                </a:effectLst>
              </a:rPr>
              <a:t>Colour</a:t>
            </a:r>
            <a:r>
              <a:rPr lang="sl-SI" sz="4000" dirty="0" smtClean="0">
                <a:solidFill>
                  <a:srgbClr val="33CC33"/>
                </a:solidFill>
                <a:effectLst>
                  <a:outerShdw blurRad="38100" dist="38100" dir="2700000" algn="tl">
                    <a:srgbClr val="000000">
                      <a:alpha val="43137"/>
                    </a:srgbClr>
                  </a:outerShdw>
                </a:effectLst>
              </a:rPr>
              <a:t> </a:t>
            </a:r>
            <a:r>
              <a:rPr lang="sl-SI" sz="4000" dirty="0" err="1" smtClean="0">
                <a:solidFill>
                  <a:srgbClr val="33CC33"/>
                </a:solidFill>
                <a:effectLst>
                  <a:outerShdw blurRad="38100" dist="38100" dir="2700000" algn="tl">
                    <a:srgbClr val="000000">
                      <a:alpha val="43137"/>
                    </a:srgbClr>
                  </a:outerShdw>
                </a:effectLst>
              </a:rPr>
              <a:t>Your</a:t>
            </a:r>
            <a:r>
              <a:rPr lang="sl-SI" sz="4000" dirty="0" smtClean="0">
                <a:solidFill>
                  <a:srgbClr val="33CC33"/>
                </a:solidFill>
                <a:effectLst>
                  <a:outerShdw blurRad="38100" dist="38100" dir="2700000" algn="tl">
                    <a:srgbClr val="000000">
                      <a:alpha val="43137"/>
                    </a:srgbClr>
                  </a:outerShdw>
                </a:effectLst>
              </a:rPr>
              <a:t> </a:t>
            </a:r>
            <a:r>
              <a:rPr lang="sl-SI" sz="4000" dirty="0" err="1" smtClean="0">
                <a:solidFill>
                  <a:srgbClr val="7030A0"/>
                </a:solidFill>
                <a:effectLst>
                  <a:outerShdw blurRad="38100" dist="38100" dir="2700000" algn="tl">
                    <a:srgbClr val="000000">
                      <a:alpha val="43137"/>
                    </a:srgbClr>
                  </a:outerShdw>
                </a:effectLst>
              </a:rPr>
              <a:t>Gingerbread</a:t>
            </a:r>
            <a:r>
              <a:rPr lang="sl-SI" sz="4000" dirty="0" smtClean="0">
                <a:solidFill>
                  <a:srgbClr val="33CC33"/>
                </a:solidFill>
                <a:effectLst>
                  <a:outerShdw blurRad="38100" dist="38100" dir="2700000" algn="tl">
                    <a:srgbClr val="000000">
                      <a:alpha val="43137"/>
                    </a:srgbClr>
                  </a:outerShdw>
                </a:effectLst>
              </a:rPr>
              <a:t> </a:t>
            </a:r>
            <a:r>
              <a:rPr lang="sl-SI" sz="4000" dirty="0" smtClean="0">
                <a:solidFill>
                  <a:srgbClr val="FF3399"/>
                </a:solidFill>
                <a:effectLst>
                  <a:outerShdw blurRad="38100" dist="38100" dir="2700000" algn="tl">
                    <a:srgbClr val="000000">
                      <a:alpha val="43137"/>
                    </a:srgbClr>
                  </a:outerShdw>
                </a:effectLst>
              </a:rPr>
              <a:t>Man</a:t>
            </a:r>
            <a:endParaRPr lang="sl-SI" sz="4000" dirty="0">
              <a:solidFill>
                <a:srgbClr val="FF3399"/>
              </a:solidFill>
              <a:effectLst>
                <a:outerShdw blurRad="38100" dist="38100" dir="2700000" algn="tl">
                  <a:srgbClr val="000000">
                    <a:alpha val="43137"/>
                  </a:srgbClr>
                </a:outerShdw>
              </a:effectLst>
            </a:endParaRPr>
          </a:p>
        </p:txBody>
      </p:sp>
      <p:sp>
        <p:nvSpPr>
          <p:cNvPr id="5" name="Ograda vsebine 4"/>
          <p:cNvSpPr>
            <a:spLocks noGrp="1"/>
          </p:cNvSpPr>
          <p:nvPr>
            <p:ph idx="1"/>
          </p:nvPr>
        </p:nvSpPr>
        <p:spPr/>
        <p:txBody>
          <a:bodyPr/>
          <a:lstStyle/>
          <a:p>
            <a:endParaRPr lang="sl-SI"/>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564" b="7443"/>
          <a:stretch/>
        </p:blipFill>
        <p:spPr bwMode="auto">
          <a:xfrm>
            <a:off x="467544" y="1192975"/>
            <a:ext cx="4824536" cy="5424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69922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3EBF5">
            <a:alpha val="71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3212202" y="260648"/>
            <a:ext cx="2890664" cy="864096"/>
          </a:xfrm>
        </p:spPr>
        <p:txBody>
          <a:bodyPr>
            <a:normAutofit/>
          </a:bodyPr>
          <a:lstStyle/>
          <a:p>
            <a:r>
              <a:rPr lang="sl-SI" dirty="0" err="1">
                <a:solidFill>
                  <a:srgbClr val="E60000"/>
                </a:solidFill>
                <a:effectLst>
                  <a:outerShdw blurRad="38100" dist="38100" dir="2700000" algn="tl">
                    <a:srgbClr val="000000">
                      <a:alpha val="43137"/>
                    </a:srgbClr>
                  </a:outerShdw>
                </a:effectLst>
              </a:rPr>
              <a:t>C</a:t>
            </a:r>
            <a:r>
              <a:rPr lang="sl-SI" dirty="0" err="1" smtClean="0">
                <a:solidFill>
                  <a:srgbClr val="E60000"/>
                </a:solidFill>
                <a:effectLst>
                  <a:outerShdw blurRad="38100" dist="38100" dir="2700000" algn="tl">
                    <a:srgbClr val="000000">
                      <a:alpha val="43137"/>
                    </a:srgbClr>
                  </a:outerShdw>
                </a:effectLst>
              </a:rPr>
              <a:t>rafts</a:t>
            </a:r>
            <a:endParaRPr lang="sl-SI" dirty="0">
              <a:solidFill>
                <a:srgbClr val="E60000"/>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p:txBody>
          <a:bodyPr/>
          <a:lstStyle/>
          <a:p>
            <a:endParaRPr lang="sl-SI"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53797"/>
            <a:ext cx="2016224"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1" y="1459068"/>
            <a:ext cx="2780506" cy="1707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2230" y="1437984"/>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4168168"/>
            <a:ext cx="2255068" cy="150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9393" t="9238" b="7579"/>
          <a:stretch/>
        </p:blipFill>
        <p:spPr bwMode="auto">
          <a:xfrm>
            <a:off x="775519" y="4143963"/>
            <a:ext cx="2248504" cy="174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872" y="4143963"/>
            <a:ext cx="2480325" cy="1654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5716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xfrm>
            <a:off x="1475656" y="116632"/>
            <a:ext cx="4402832" cy="940966"/>
          </a:xfrm>
        </p:spPr>
        <p:txBody>
          <a:bodyPr>
            <a:normAutofit fontScale="90000"/>
          </a:bodyPr>
          <a:lstStyle/>
          <a:p>
            <a:r>
              <a:rPr lang="sl-SI" dirty="0" smtClean="0">
                <a:solidFill>
                  <a:srgbClr val="FF3399"/>
                </a:solidFill>
                <a:effectLst>
                  <a:outerShdw blurRad="38100" dist="38100" dir="2700000" algn="tl">
                    <a:srgbClr val="000000">
                      <a:alpha val="43137"/>
                    </a:srgbClr>
                  </a:outerShdw>
                </a:effectLst>
              </a:rPr>
              <a:t>              THE STORY</a:t>
            </a:r>
            <a:endParaRPr lang="sl-SI" dirty="0">
              <a:solidFill>
                <a:srgbClr val="FF3399"/>
              </a:solidFill>
              <a:effectLst>
                <a:outerShdw blurRad="38100" dist="38100" dir="2700000" algn="tl">
                  <a:srgbClr val="000000">
                    <a:alpha val="43137"/>
                  </a:srgbClr>
                </a:outerShdw>
              </a:effectLst>
            </a:endParaRPr>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1196752"/>
            <a:ext cx="5400600" cy="5444153"/>
          </a:xfrm>
        </p:spPr>
      </p:pic>
    </p:spTree>
    <p:extLst>
      <p:ext uri="{BB962C8B-B14F-4D97-AF65-F5344CB8AC3E}">
        <p14:creationId xmlns:p14="http://schemas.microsoft.com/office/powerpoint/2010/main" val="698490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9512" y="476672"/>
            <a:ext cx="6521896" cy="1143000"/>
          </a:xfrm>
        </p:spPr>
        <p:txBody>
          <a:bodyPr>
            <a:normAutofit/>
          </a:bodyPr>
          <a:lstStyle/>
          <a:p>
            <a:r>
              <a:rPr lang="sl-SI" dirty="0" err="1" smtClean="0">
                <a:solidFill>
                  <a:srgbClr val="E60000"/>
                </a:solidFill>
                <a:effectLst>
                  <a:outerShdw blurRad="38100" dist="38100" dir="2700000" algn="tl">
                    <a:srgbClr val="000000">
                      <a:alpha val="43137"/>
                    </a:srgbClr>
                  </a:outerShdw>
                </a:effectLst>
              </a:rPr>
              <a:t>The</a:t>
            </a:r>
            <a:r>
              <a:rPr lang="sl-SI" dirty="0" smtClean="0">
                <a:solidFill>
                  <a:srgbClr val="E60000"/>
                </a:solidFill>
                <a:effectLst>
                  <a:outerShdw blurRad="38100" dist="38100" dir="2700000" algn="tl">
                    <a:srgbClr val="000000">
                      <a:alpha val="43137"/>
                    </a:srgbClr>
                  </a:outerShdw>
                </a:effectLst>
              </a:rPr>
              <a:t> </a:t>
            </a:r>
            <a:r>
              <a:rPr lang="sl-SI" dirty="0" err="1" smtClean="0">
                <a:solidFill>
                  <a:srgbClr val="E60000"/>
                </a:solidFill>
                <a:effectLst>
                  <a:outerShdw blurRad="38100" dist="38100" dir="2700000" algn="tl">
                    <a:srgbClr val="000000">
                      <a:alpha val="43137"/>
                    </a:srgbClr>
                  </a:outerShdw>
                </a:effectLst>
              </a:rPr>
              <a:t>Gingerbread</a:t>
            </a:r>
            <a:r>
              <a:rPr lang="sl-SI" dirty="0" smtClean="0">
                <a:solidFill>
                  <a:srgbClr val="E60000"/>
                </a:solidFill>
                <a:effectLst>
                  <a:outerShdw blurRad="38100" dist="38100" dir="2700000" algn="tl">
                    <a:srgbClr val="000000">
                      <a:alpha val="43137"/>
                    </a:srgbClr>
                  </a:outerShdw>
                </a:effectLst>
              </a:rPr>
              <a:t> Man run</a:t>
            </a:r>
            <a:endParaRPr lang="sl-SI" dirty="0">
              <a:solidFill>
                <a:srgbClr val="E60000"/>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p:txBody>
          <a:bodyPr/>
          <a:lstStyle/>
          <a:p>
            <a:endParaRPr lang="sl-SI"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743" y="2276872"/>
            <a:ext cx="4791852" cy="2702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953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23528" y="404664"/>
            <a:ext cx="5698976" cy="1143000"/>
          </a:xfrm>
        </p:spPr>
        <p:txBody>
          <a:bodyPr>
            <a:normAutofit fontScale="90000"/>
          </a:bodyPr>
          <a:lstStyle/>
          <a:p>
            <a:r>
              <a:rPr lang="sl-SI" dirty="0" err="1" smtClean="0">
                <a:solidFill>
                  <a:srgbClr val="33CC33"/>
                </a:solidFill>
                <a:effectLst>
                  <a:outerShdw blurRad="38100" dist="38100" dir="2700000" algn="tl">
                    <a:srgbClr val="000000">
                      <a:alpha val="43137"/>
                    </a:srgbClr>
                  </a:outerShdw>
                </a:effectLst>
              </a:rPr>
              <a:t>Listening</a:t>
            </a:r>
            <a:r>
              <a:rPr lang="sl-SI" dirty="0">
                <a:solidFill>
                  <a:srgbClr val="33CC33"/>
                </a:solidFill>
                <a:effectLst>
                  <a:outerShdw blurRad="38100" dist="38100" dir="2700000" algn="tl">
                    <a:srgbClr val="000000">
                      <a:alpha val="43137"/>
                    </a:srgbClr>
                  </a:outerShdw>
                </a:effectLst>
              </a:rPr>
              <a:t> </a:t>
            </a:r>
            <a:r>
              <a:rPr lang="sl-SI" dirty="0" err="1" smtClean="0">
                <a:solidFill>
                  <a:srgbClr val="00B0F0"/>
                </a:solidFill>
                <a:effectLst>
                  <a:outerShdw blurRad="38100" dist="38100" dir="2700000" algn="tl">
                    <a:srgbClr val="000000">
                      <a:alpha val="43137"/>
                    </a:srgbClr>
                  </a:outerShdw>
                </a:effectLst>
              </a:rPr>
              <a:t>and</a:t>
            </a:r>
            <a:r>
              <a:rPr lang="sl-SI" dirty="0" smtClean="0">
                <a:solidFill>
                  <a:srgbClr val="33CC33"/>
                </a:solidFill>
                <a:effectLst>
                  <a:outerShdw blurRad="38100" dist="38100" dir="2700000" algn="tl">
                    <a:srgbClr val="000000">
                      <a:alpha val="43137"/>
                    </a:srgbClr>
                  </a:outerShdw>
                </a:effectLst>
              </a:rPr>
              <a:t> </a:t>
            </a:r>
            <a:r>
              <a:rPr lang="sl-SI" dirty="0" err="1" smtClean="0">
                <a:solidFill>
                  <a:srgbClr val="FF0000"/>
                </a:solidFill>
                <a:effectLst>
                  <a:outerShdw blurRad="38100" dist="38100" dir="2700000" algn="tl">
                    <a:srgbClr val="000000">
                      <a:alpha val="43137"/>
                    </a:srgbClr>
                  </a:outerShdw>
                </a:effectLst>
              </a:rPr>
              <a:t>watching</a:t>
            </a:r>
            <a:r>
              <a:rPr lang="sl-SI" dirty="0" smtClean="0">
                <a:solidFill>
                  <a:srgbClr val="33CC33"/>
                </a:solidFill>
                <a:effectLst>
                  <a:outerShdw blurRad="38100" dist="38100" dir="2700000" algn="tl">
                    <a:srgbClr val="000000">
                      <a:alpha val="43137"/>
                    </a:srgbClr>
                  </a:outerShdw>
                </a:effectLst>
              </a:rPr>
              <a:t/>
            </a:r>
            <a:br>
              <a:rPr lang="sl-SI" dirty="0" smtClean="0">
                <a:solidFill>
                  <a:srgbClr val="33CC33"/>
                </a:solidFill>
                <a:effectLst>
                  <a:outerShdw blurRad="38100" dist="38100" dir="2700000" algn="tl">
                    <a:srgbClr val="000000">
                      <a:alpha val="43137"/>
                    </a:srgbClr>
                  </a:outerShdw>
                </a:effectLst>
              </a:rPr>
            </a:br>
            <a:r>
              <a:rPr lang="sl-SI" dirty="0" err="1" smtClean="0">
                <a:solidFill>
                  <a:srgbClr val="7030A0"/>
                </a:solidFill>
                <a:effectLst>
                  <a:outerShdw blurRad="38100" dist="38100" dir="2700000" algn="tl">
                    <a:srgbClr val="000000">
                      <a:alpha val="43137"/>
                    </a:srgbClr>
                  </a:outerShdw>
                </a:effectLst>
              </a:rPr>
              <a:t>the</a:t>
            </a:r>
            <a:r>
              <a:rPr lang="sl-SI" dirty="0" smtClean="0">
                <a:solidFill>
                  <a:srgbClr val="33CC33"/>
                </a:solidFill>
                <a:effectLst>
                  <a:outerShdw blurRad="38100" dist="38100" dir="2700000" algn="tl">
                    <a:srgbClr val="000000">
                      <a:alpha val="43137"/>
                    </a:srgbClr>
                  </a:outerShdw>
                </a:effectLst>
              </a:rPr>
              <a:t> </a:t>
            </a:r>
            <a:r>
              <a:rPr lang="sl-SI" dirty="0" err="1" smtClean="0">
                <a:solidFill>
                  <a:srgbClr val="FFC000"/>
                </a:solidFill>
                <a:effectLst>
                  <a:outerShdw blurRad="38100" dist="38100" dir="2700000" algn="tl">
                    <a:srgbClr val="000000">
                      <a:alpha val="43137"/>
                    </a:srgbClr>
                  </a:outerShdw>
                </a:effectLst>
              </a:rPr>
              <a:t>story</a:t>
            </a:r>
            <a:endParaRPr lang="sl-SI" dirty="0">
              <a:solidFill>
                <a:srgbClr val="FFC000"/>
              </a:solidFill>
              <a:effectLst>
                <a:outerShdw blurRad="38100" dist="38100" dir="2700000" algn="tl">
                  <a:srgbClr val="000000">
                    <a:alpha val="43137"/>
                  </a:srgbClr>
                </a:outerShdw>
              </a:effectLst>
            </a:endParaRPr>
          </a:p>
        </p:txBody>
      </p:sp>
      <p:sp>
        <p:nvSpPr>
          <p:cNvPr id="3" name="Ograda vsebine 2"/>
          <p:cNvSpPr>
            <a:spLocks noGrp="1"/>
          </p:cNvSpPr>
          <p:nvPr>
            <p:ph idx="1"/>
          </p:nvPr>
        </p:nvSpPr>
        <p:spPr>
          <a:xfrm>
            <a:off x="-14143" y="5013176"/>
            <a:ext cx="8229600" cy="792089"/>
          </a:xfrm>
        </p:spPr>
        <p:txBody>
          <a:bodyPr>
            <a:normAutofit fontScale="70000" lnSpcReduction="20000"/>
          </a:bodyPr>
          <a:lstStyle/>
          <a:p>
            <a:r>
              <a:rPr lang="sl-SI" sz="2300" dirty="0" smtClean="0">
                <a:hlinkClick r:id="rId2"/>
              </a:rPr>
              <a:t>http://www.speakaboos.com/story/the-gingerbread-man</a:t>
            </a:r>
            <a:endParaRPr lang="sl-SI" sz="2300" dirty="0" smtClean="0"/>
          </a:p>
          <a:p>
            <a:pPr marL="0" indent="0">
              <a:buNone/>
            </a:pPr>
            <a:endParaRPr lang="sl-SI" sz="2300" dirty="0" smtClean="0"/>
          </a:p>
          <a:p>
            <a:r>
              <a:rPr lang="sl-SI" sz="2300" dirty="0">
                <a:hlinkClick r:id="rId3"/>
              </a:rPr>
              <a:t>http://</a:t>
            </a:r>
            <a:r>
              <a:rPr lang="sl-SI" sz="2300" dirty="0" smtClean="0">
                <a:hlinkClick r:id="rId3"/>
              </a:rPr>
              <a:t>www.youtube.com/watch?v=FpBJih02aYU</a:t>
            </a:r>
            <a:endParaRPr lang="sl-SI" sz="2300" dirty="0" smtClean="0"/>
          </a:p>
          <a:p>
            <a:endParaRPr lang="sl-SI" sz="2600" dirty="0"/>
          </a:p>
          <a:p>
            <a:endParaRPr lang="sl-SI"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9124"/>
          <a:stretch/>
        </p:blipFill>
        <p:spPr bwMode="auto">
          <a:xfrm>
            <a:off x="2339752" y="1844824"/>
            <a:ext cx="1766842" cy="2651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9972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476672"/>
            <a:ext cx="6192688" cy="5870669"/>
          </a:xfrm>
        </p:spPr>
      </p:pic>
    </p:spTree>
    <p:extLst>
      <p:ext uri="{BB962C8B-B14F-4D97-AF65-F5344CB8AC3E}">
        <p14:creationId xmlns:p14="http://schemas.microsoft.com/office/powerpoint/2010/main" val="1541659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332656"/>
            <a:ext cx="5832648" cy="5793764"/>
          </a:xfrm>
        </p:spPr>
      </p:pic>
    </p:spTree>
    <p:extLst>
      <p:ext uri="{BB962C8B-B14F-4D97-AF65-F5344CB8AC3E}">
        <p14:creationId xmlns:p14="http://schemas.microsoft.com/office/powerpoint/2010/main" val="3802011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404664"/>
            <a:ext cx="5688632" cy="5711478"/>
          </a:xfrm>
        </p:spPr>
      </p:pic>
    </p:spTree>
    <p:extLst>
      <p:ext uri="{BB962C8B-B14F-4D97-AF65-F5344CB8AC3E}">
        <p14:creationId xmlns:p14="http://schemas.microsoft.com/office/powerpoint/2010/main" val="1694553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476672"/>
            <a:ext cx="5616624" cy="5858788"/>
          </a:xfrm>
        </p:spPr>
      </p:pic>
    </p:spTree>
    <p:extLst>
      <p:ext uri="{BB962C8B-B14F-4D97-AF65-F5344CB8AC3E}">
        <p14:creationId xmlns:p14="http://schemas.microsoft.com/office/powerpoint/2010/main" val="2357207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476672"/>
            <a:ext cx="5832648" cy="5951683"/>
          </a:xfrm>
        </p:spPr>
      </p:pic>
    </p:spTree>
    <p:extLst>
      <p:ext uri="{BB962C8B-B14F-4D97-AF65-F5344CB8AC3E}">
        <p14:creationId xmlns:p14="http://schemas.microsoft.com/office/powerpoint/2010/main" val="816104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3EBF5">
            <a:alpha val="70000"/>
          </a:srgb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 name="Ograda vsebine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620400"/>
            <a:ext cx="5832648" cy="5856072"/>
          </a:xfrm>
        </p:spPr>
      </p:pic>
    </p:spTree>
    <p:extLst>
      <p:ext uri="{BB962C8B-B14F-4D97-AF65-F5344CB8AC3E}">
        <p14:creationId xmlns:p14="http://schemas.microsoft.com/office/powerpoint/2010/main" val="4238016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2782</TotalTime>
  <Words>711</Words>
  <Application>Microsoft Office PowerPoint</Application>
  <PresentationFormat>Diaprojekcija na zaslonu (4:3)</PresentationFormat>
  <Paragraphs>116</Paragraphs>
  <Slides>31</Slides>
  <Notes>2</Notes>
  <HiddenSlides>0</HiddenSlides>
  <MMClips>0</MMClips>
  <ScaleCrop>false</ScaleCrop>
  <HeadingPairs>
    <vt:vector size="4" baseType="variant">
      <vt:variant>
        <vt:lpstr>Tema</vt:lpstr>
      </vt:variant>
      <vt:variant>
        <vt:i4>1</vt:i4>
      </vt:variant>
      <vt:variant>
        <vt:lpstr>Naslovi diapozitivov</vt:lpstr>
      </vt:variant>
      <vt:variant>
        <vt:i4>31</vt:i4>
      </vt:variant>
    </vt:vector>
  </HeadingPairs>
  <TitlesOfParts>
    <vt:vector size="32" baseType="lpstr">
      <vt:lpstr>Officeova tema</vt:lpstr>
      <vt:lpstr>The Gingerbread Man</vt:lpstr>
      <vt:lpstr>THE GINGERBREAD MAN</vt:lpstr>
      <vt:lpstr>              THE STORY</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ACTIVITIES</vt:lpstr>
      <vt:lpstr>The Gingerbread Man‘s Songs</vt:lpstr>
      <vt:lpstr>Five Yummy Gingerbread</vt:lpstr>
      <vt:lpstr>Five Little Gingerbread Men</vt:lpstr>
      <vt:lpstr>Numbers from 1 to 12</vt:lpstr>
      <vt:lpstr>Colours and numbers</vt:lpstr>
      <vt:lpstr>Matching</vt:lpstr>
      <vt:lpstr>Connecting The Dots</vt:lpstr>
      <vt:lpstr>Counting, matching  and ordering</vt:lpstr>
      <vt:lpstr>Shapes and body parts</vt:lpstr>
      <vt:lpstr>Finger Puppets</vt:lpstr>
      <vt:lpstr>Body Parts – Roll and Draw a Gingerbread Man</vt:lpstr>
      <vt:lpstr>Clothes</vt:lpstr>
      <vt:lpstr>Gingerbread  Man‘s House</vt:lpstr>
      <vt:lpstr>Gingerbread Biscuits  (for 10 biscuits)</vt:lpstr>
      <vt:lpstr>Spices</vt:lpstr>
      <vt:lpstr>Colour Your Gingerbread Man</vt:lpstr>
      <vt:lpstr>Crafts</vt:lpstr>
      <vt:lpstr>The Gingerbread Man run</vt:lpstr>
      <vt:lpstr>Listening and watching the story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Gingerbread Man</dc:title>
  <dc:creator>Darja1</dc:creator>
  <cp:lastModifiedBy>Darja1</cp:lastModifiedBy>
  <cp:revision>40</cp:revision>
  <dcterms:created xsi:type="dcterms:W3CDTF">2014-03-10T18:47:52Z</dcterms:created>
  <dcterms:modified xsi:type="dcterms:W3CDTF">2014-03-21T09:52:32Z</dcterms:modified>
</cp:coreProperties>
</file>